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86" r:id="rId15"/>
    <p:sldId id="289" r:id="rId16"/>
    <p:sldId id="301" r:id="rId17"/>
    <p:sldId id="306" r:id="rId18"/>
    <p:sldId id="307" r:id="rId19"/>
    <p:sldId id="303" r:id="rId20"/>
    <p:sldId id="308" r:id="rId21"/>
    <p:sldId id="309" r:id="rId22"/>
    <p:sldId id="311" r:id="rId23"/>
    <p:sldId id="312" r:id="rId24"/>
    <p:sldId id="315" r:id="rId25"/>
    <p:sldId id="313" r:id="rId26"/>
    <p:sldId id="316" r:id="rId27"/>
    <p:sldId id="314" r:id="rId28"/>
    <p:sldId id="318" r:id="rId29"/>
    <p:sldId id="317" r:id="rId30"/>
    <p:sldId id="304" r:id="rId31"/>
    <p:sldId id="295" r:id="rId32"/>
    <p:sldId id="292" r:id="rId33"/>
    <p:sldId id="299" r:id="rId34"/>
    <p:sldId id="296" r:id="rId35"/>
    <p:sldId id="293" r:id="rId36"/>
    <p:sldId id="298" r:id="rId37"/>
    <p:sldId id="275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D559-D769-4C17-B753-D65873EC4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528C3-471A-464F-A2D8-4528F3C00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9E269-9E4D-4F18-8A3E-F9106F42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9B83C-020D-48D1-A3EA-CC6D648B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B7FA5-6D3E-40F7-9891-A11436B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3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015D-D5E1-4CBE-9823-1A1F4340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201EC-6E04-4DA8-A6C5-AA8D2BA12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F8BEB-2136-4DA8-89D9-B07A1D62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58B20-390D-40C9-B4C9-39D00F40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E430-FFA0-4A50-8DB2-426F5279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61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15F23-188F-4C9D-B7A6-23F3BB4A0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37D0D-354F-428F-8F23-2C77C6A20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E5F6-5FE8-4D0C-9B6B-D6F63D48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155FA-5D08-4C7D-9C06-17BDD51ED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71BC-D5D8-4FDF-B89B-DB7C6EB5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2536-DCE2-436F-B043-0D293297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09249-79F3-4FAF-A075-C2FB41D6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B2AE-1ACD-439D-AE4B-FC25ECF6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356B-C5E4-4118-8882-2682E1B4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728CF-92F8-408B-AAD8-CA1C68BB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2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A197-41EF-4B8A-8BE8-9A50758D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50963-8A03-48CF-B843-2721EEA42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C2686-3852-446C-9B31-1B0BEC6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F791-55E2-4609-9995-F7C5D4EE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68860-E90E-49A6-849C-1BF7A865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0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9283-23B1-401F-9FDA-B7216E45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829AB-CF08-4116-AC31-D957A0763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56421-D1FA-4E17-A259-D5C721E86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016C7-43B7-4B1C-9CCE-AC5FD2E9B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0EBFE-D54D-4FF0-BC42-86EC98AC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DEBA9-AFA6-43EF-94FA-BA556AF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8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B648-1BE9-4D61-9319-37909DB0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0E15C-F0C3-45CE-A533-5C8F53FDC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4BE08-780D-4A7B-9336-5DA14A8D8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F98C0-D01B-44E8-BA77-020234C7E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DBFDA-375A-4CAC-A07C-E07B9C94F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5049B-7F8E-442F-923D-CBD21AE1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5125F-6735-485D-83A8-21C83142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4B5783-ED17-4DDC-8E84-422F4C77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1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14AC-5396-4318-B7A8-48C982A0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95420-7F18-4989-8B70-13936E77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489E2-2C20-497E-8946-538A236A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2CA6E-CE32-427D-87E4-D2EC4241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2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43DD4-BCB6-4FA1-AA59-E3949D25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3876E-7745-468E-88D2-4E777701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2C4F0-2958-4B58-9585-47011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1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D8D-3C5C-4982-BEDA-7BECB8C0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755AD-586E-4760-8D76-97CFD30B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BA51B-2F06-4A77-A14C-4EBA2620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65D87-893A-492F-A847-3B07484FC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7AD54-558A-4C37-A39F-0C2A4DC91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12FC4-35CE-4D94-9C0A-F762503A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7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F884-E33D-4ED5-9C4A-CB2A11D2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B2863-0719-4EBA-A918-D0F691DD4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946C3-1BC3-4A35-9B38-7A5CAACE4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37207-A6DA-4BE0-8272-D3950019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6FBF5-B577-4BE8-9540-4F270097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1725A-7C9A-4E42-8747-B78F9A53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4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0C640-2F50-463A-9030-368C0024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943E6-FDB9-4A6D-860C-B8695109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7B695-033E-48CF-8673-D3DEC0C7D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8FEF-FEEC-42F0-A4BE-877908698A99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CC719-65E7-4742-8F53-E1C4A92CC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F7F1-1D55-4A2A-9B9F-2CD471557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EE178-4730-4F88-BE12-76211027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0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.tmp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mp"/><Relationship Id="rId5" Type="http://schemas.openxmlformats.org/officeDocument/2006/relationships/image" Target="../media/image7.png"/><Relationship Id="rId4" Type="http://schemas.openxmlformats.org/officeDocument/2006/relationships/image" Target="../media/image11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mp"/><Relationship Id="rId3" Type="http://schemas.openxmlformats.org/officeDocument/2006/relationships/image" Target="../media/image31.tmp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mp"/><Relationship Id="rId5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mp"/><Relationship Id="rId4" Type="http://schemas.openxmlformats.org/officeDocument/2006/relationships/image" Target="../media/image53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mp"/><Relationship Id="rId5" Type="http://schemas.openxmlformats.org/officeDocument/2006/relationships/image" Target="../media/image56.tmp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mp"/><Relationship Id="rId4" Type="http://schemas.openxmlformats.org/officeDocument/2006/relationships/image" Target="../media/image63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tmp"/><Relationship Id="rId7" Type="http://schemas.openxmlformats.org/officeDocument/2006/relationships/image" Target="../media/image69.png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tmp"/><Relationship Id="rId5" Type="http://schemas.openxmlformats.org/officeDocument/2006/relationships/image" Target="../media/image61.tmp"/><Relationship Id="rId4" Type="http://schemas.openxmlformats.org/officeDocument/2006/relationships/image" Target="../media/image66.tmp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m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tm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3263-89A3-40B1-947E-5536E7420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1422"/>
            <a:ext cx="9144000" cy="2387600"/>
          </a:xfrm>
        </p:spPr>
        <p:txBody>
          <a:bodyPr/>
          <a:lstStyle/>
          <a:p>
            <a:r>
              <a:rPr lang="en-US" altLang="zh-CN" dirty="0"/>
              <a:t>Boltzmann equation in CMB calculation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84A54-93F2-4631-B8C3-59623EA0B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84741"/>
          </a:xfrm>
        </p:spPr>
        <p:txBody>
          <a:bodyPr/>
          <a:lstStyle/>
          <a:p>
            <a:r>
              <a:rPr lang="zh-CN" altLang="en-US" dirty="0"/>
              <a:t>徐睿</a:t>
            </a:r>
            <a:endParaRPr lang="en-US" altLang="zh-CN" dirty="0"/>
          </a:p>
          <a:p>
            <a:r>
              <a:rPr lang="zh-CN" altLang="en-US" dirty="0"/>
              <a:t>清华大学 天文系</a:t>
            </a:r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202DD-0CFE-46F3-A274-42C05EAC795B}"/>
              </a:ext>
            </a:extLst>
          </p:cNvPr>
          <p:cNvSpPr txBox="1"/>
          <p:nvPr/>
        </p:nvSpPr>
        <p:spPr>
          <a:xfrm>
            <a:off x="4897595" y="5269795"/>
            <a:ext cx="2396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2023/</a:t>
            </a:r>
            <a:r>
              <a:rPr lang="en-US" altLang="zh-CN" sz="2000" b="1" dirty="0"/>
              <a:t>11/15</a:t>
            </a:r>
          </a:p>
          <a:p>
            <a:pPr algn="ctr"/>
            <a:r>
              <a:rPr lang="en-US" sz="2000" b="1" dirty="0" err="1"/>
              <a:t>DoA</a:t>
            </a:r>
            <a:r>
              <a:rPr lang="en-US" sz="2000" b="1" dirty="0"/>
              <a:t> Cosmology Club</a:t>
            </a:r>
          </a:p>
        </p:txBody>
      </p:sp>
    </p:spTree>
    <p:extLst>
      <p:ext uri="{BB962C8B-B14F-4D97-AF65-F5344CB8AC3E}">
        <p14:creationId xmlns:p14="http://schemas.microsoft.com/office/powerpoint/2010/main" val="140292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8C4-10A9-4519-8BCD-BBC7884B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Friedmann equation in general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DFF64-A7FE-4DA4-A8FC-D014DA0C1C63}"/>
                  </a:ext>
                </a:extLst>
              </p:cNvPr>
              <p:cNvSpPr txBox="1"/>
              <p:nvPr/>
            </p:nvSpPr>
            <p:spPr>
              <a:xfrm>
                <a:off x="7346471" y="2053127"/>
                <a:ext cx="3113353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DFF64-A7FE-4DA4-A8FC-D014DA0C1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471" y="2053127"/>
                <a:ext cx="3113353" cy="42479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19E623D4-0CEE-4943-8821-825C91A24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84" y="2840362"/>
            <a:ext cx="3801929" cy="334892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751CD5-8612-4BC6-9122-39CB1E4EF83E}"/>
                  </a:ext>
                </a:extLst>
              </p:cNvPr>
              <p:cNvSpPr txBox="1"/>
              <p:nvPr/>
            </p:nvSpPr>
            <p:spPr>
              <a:xfrm>
                <a:off x="3595727" y="3831213"/>
                <a:ext cx="21613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,0,0,0)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751CD5-8612-4BC6-9122-39CB1E4E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27" y="3831213"/>
                <a:ext cx="2161361" cy="369332"/>
              </a:xfrm>
              <a:prstGeom prst="rect">
                <a:avLst/>
              </a:prstGeom>
              <a:blipFill>
                <a:blip r:embed="rId5"/>
                <a:stretch>
                  <a:fillRect l="-1695" r="-480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138218-507B-493E-A0DE-9BED3D53D66E}"/>
              </a:ext>
            </a:extLst>
          </p:cNvPr>
          <p:cNvSpPr txBox="1"/>
          <p:nvPr/>
        </p:nvSpPr>
        <p:spPr>
          <a:xfrm>
            <a:off x="785799" y="378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isotropy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5642B0-6F61-47D7-8FAE-607F2D603E23}"/>
              </a:ext>
            </a:extLst>
          </p:cNvPr>
          <p:cNvCxnSpPr/>
          <p:nvPr/>
        </p:nvCxnSpPr>
        <p:spPr>
          <a:xfrm>
            <a:off x="2814320" y="5158262"/>
            <a:ext cx="68072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179A91-25ED-40A3-AEAB-5398B626A4AF}"/>
                  </a:ext>
                </a:extLst>
              </p:cNvPr>
              <p:cNvSpPr txBox="1"/>
              <p:nvPr/>
            </p:nvSpPr>
            <p:spPr>
              <a:xfrm>
                <a:off x="425526" y="4727888"/>
                <a:ext cx="2207207" cy="86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Normalization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179A91-25ED-40A3-AEAB-5398B626A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6" y="4727888"/>
                <a:ext cx="2207207" cy="860748"/>
              </a:xfrm>
              <a:prstGeom prst="rect">
                <a:avLst/>
              </a:prstGeom>
              <a:blipFill>
                <a:blip r:embed="rId6"/>
                <a:stretch>
                  <a:fillRect l="-4420" t="-5674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6F5A4-3204-4CA5-BABF-2EC5BA5D70C7}"/>
                  </a:ext>
                </a:extLst>
              </p:cNvPr>
              <p:cNvSpPr txBox="1"/>
              <p:nvPr/>
            </p:nvSpPr>
            <p:spPr>
              <a:xfrm>
                <a:off x="3595727" y="4766360"/>
                <a:ext cx="1907895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6F5A4-3204-4CA5-BABF-2EC5BA5D7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27" y="4766360"/>
                <a:ext cx="1907895" cy="78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B63696F-C400-4688-8071-116568B62F19}"/>
              </a:ext>
            </a:extLst>
          </p:cNvPr>
          <p:cNvSpPr/>
          <p:nvPr/>
        </p:nvSpPr>
        <p:spPr>
          <a:xfrm>
            <a:off x="518160" y="5158262"/>
            <a:ext cx="518160" cy="54149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F815C2-FCEA-456D-973C-9D947B982EFB}"/>
              </a:ext>
            </a:extLst>
          </p:cNvPr>
          <p:cNvCxnSpPr/>
          <p:nvPr/>
        </p:nvCxnSpPr>
        <p:spPr>
          <a:xfrm>
            <a:off x="1003514" y="5690236"/>
            <a:ext cx="250880" cy="3287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4E1406-2517-4FCE-88E7-BCB2E0B8AB77}"/>
                  </a:ext>
                </a:extLst>
              </p:cNvPr>
              <p:cNvSpPr txBox="1"/>
              <p:nvPr/>
            </p:nvSpPr>
            <p:spPr>
              <a:xfrm>
                <a:off x="908529" y="6040765"/>
                <a:ext cx="1406235" cy="433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𝜂𝜂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4E1406-2517-4FCE-88E7-BCB2E0B8A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29" y="6040765"/>
                <a:ext cx="1406235" cy="433645"/>
              </a:xfrm>
              <a:prstGeom prst="rect">
                <a:avLst/>
              </a:prstGeom>
              <a:blipFill>
                <a:blip r:embed="rId8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742BE-14CD-404D-9AF5-0703B6C76DAC}"/>
                  </a:ext>
                </a:extLst>
              </p:cNvPr>
              <p:cNvSpPr txBox="1"/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sSub>
                        <m:sSub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B742BE-14CD-404D-9AF5-0703B6C76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006EB653-C2FE-40CC-AFE5-60890681426E}"/>
              </a:ext>
            </a:extLst>
          </p:cNvPr>
          <p:cNvSpPr/>
          <p:nvPr/>
        </p:nvSpPr>
        <p:spPr>
          <a:xfrm>
            <a:off x="4549674" y="2199135"/>
            <a:ext cx="596226" cy="77993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3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8C4-10A9-4519-8BCD-BBC7884B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Friedmann equation in general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DFF64-A7FE-4DA4-A8FC-D014DA0C1C63}"/>
                  </a:ext>
                </a:extLst>
              </p:cNvPr>
              <p:cNvSpPr txBox="1"/>
              <p:nvPr/>
            </p:nvSpPr>
            <p:spPr>
              <a:xfrm>
                <a:off x="7346473" y="2011680"/>
                <a:ext cx="3113351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DFF64-A7FE-4DA4-A8FC-D014DA0C1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473" y="2011680"/>
                <a:ext cx="3113351" cy="424796"/>
              </a:xfrm>
              <a:prstGeom prst="rect">
                <a:avLst/>
              </a:prstGeom>
              <a:blipFill>
                <a:blip r:embed="rId3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751CD5-8612-4BC6-9122-39CB1E4EF83E}"/>
                  </a:ext>
                </a:extLst>
              </p:cNvPr>
              <p:cNvSpPr txBox="1"/>
              <p:nvPr/>
            </p:nvSpPr>
            <p:spPr>
              <a:xfrm>
                <a:off x="3595727" y="3831213"/>
                <a:ext cx="2125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,0,0,0)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751CD5-8612-4BC6-9122-39CB1E4E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27" y="3831213"/>
                <a:ext cx="2125325" cy="369332"/>
              </a:xfrm>
              <a:prstGeom prst="rect">
                <a:avLst/>
              </a:prstGeom>
              <a:blipFill>
                <a:blip r:embed="rId4"/>
                <a:stretch>
                  <a:fillRect l="-1724" r="-488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138218-507B-493E-A0DE-9BED3D53D66E}"/>
              </a:ext>
            </a:extLst>
          </p:cNvPr>
          <p:cNvSpPr txBox="1"/>
          <p:nvPr/>
        </p:nvSpPr>
        <p:spPr>
          <a:xfrm>
            <a:off x="785799" y="378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isotropy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5642B0-6F61-47D7-8FAE-607F2D603E23}"/>
              </a:ext>
            </a:extLst>
          </p:cNvPr>
          <p:cNvCxnSpPr/>
          <p:nvPr/>
        </p:nvCxnSpPr>
        <p:spPr>
          <a:xfrm>
            <a:off x="2814320" y="5158262"/>
            <a:ext cx="68072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179A91-25ED-40A3-AEAB-5398B626A4AF}"/>
                  </a:ext>
                </a:extLst>
              </p:cNvPr>
              <p:cNvSpPr txBox="1"/>
              <p:nvPr/>
            </p:nvSpPr>
            <p:spPr>
              <a:xfrm>
                <a:off x="425526" y="4727888"/>
                <a:ext cx="2207207" cy="86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Normalization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179A91-25ED-40A3-AEAB-5398B626A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6" y="4727888"/>
                <a:ext cx="2207207" cy="860748"/>
              </a:xfrm>
              <a:prstGeom prst="rect">
                <a:avLst/>
              </a:prstGeom>
              <a:blipFill>
                <a:blip r:embed="rId5"/>
                <a:stretch>
                  <a:fillRect l="-4420" t="-5674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6F5A4-3204-4CA5-BABF-2EC5BA5D70C7}"/>
                  </a:ext>
                </a:extLst>
              </p:cNvPr>
              <p:cNvSpPr txBox="1"/>
              <p:nvPr/>
            </p:nvSpPr>
            <p:spPr>
              <a:xfrm>
                <a:off x="3542132" y="4902273"/>
                <a:ext cx="19078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6F5A4-3204-4CA5-BABF-2EC5BA5D7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132" y="4902273"/>
                <a:ext cx="190789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9496B2D-0541-4C0F-889A-501425726F09}"/>
              </a:ext>
            </a:extLst>
          </p:cNvPr>
          <p:cNvSpPr txBox="1"/>
          <p:nvPr/>
        </p:nvSpPr>
        <p:spPr>
          <a:xfrm>
            <a:off x="1012527" y="584383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coarse-grained cosmic fluid’s proper time is the comoving time 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EA97A-D3F6-4AD5-BDD8-B4D0E2AEC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39" y="3566951"/>
            <a:ext cx="4339535" cy="2069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76DD85-748C-4431-A04B-4DDFD106C0BA}"/>
                  </a:ext>
                </a:extLst>
              </p:cNvPr>
              <p:cNvSpPr txBox="1"/>
              <p:nvPr/>
            </p:nvSpPr>
            <p:spPr>
              <a:xfrm>
                <a:off x="7823202" y="2799939"/>
                <a:ext cx="2150973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=(−1,0,0,0)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76DD85-748C-4431-A04B-4DDFD106C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2" y="2799939"/>
                <a:ext cx="2150973" cy="399084"/>
              </a:xfrm>
              <a:prstGeom prst="rect">
                <a:avLst/>
              </a:prstGeom>
              <a:blipFill>
                <a:blip r:embed="rId8"/>
                <a:stretch>
                  <a:fillRect l="-1416" r="-481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5B94AD-031A-40AA-B82C-DAD2F37C0D35}"/>
                  </a:ext>
                </a:extLst>
              </p:cNvPr>
              <p:cNvSpPr txBox="1"/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sSub>
                        <m:sSub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5B94AD-031A-40AA-B82C-DAD2F37C0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482AD50F-1096-4992-BF02-8EB228A1E705}"/>
              </a:ext>
            </a:extLst>
          </p:cNvPr>
          <p:cNvSpPr/>
          <p:nvPr/>
        </p:nvSpPr>
        <p:spPr>
          <a:xfrm>
            <a:off x="4658389" y="2225071"/>
            <a:ext cx="596226" cy="77993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6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8C4-10A9-4519-8BCD-BBC7884B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Friedmann equation in general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138218-507B-493E-A0DE-9BED3D53D66E}"/>
                  </a:ext>
                </a:extLst>
              </p:cNvPr>
              <p:cNvSpPr txBox="1"/>
              <p:nvPr/>
            </p:nvSpPr>
            <p:spPr>
              <a:xfrm>
                <a:off x="1332973" y="3259317"/>
                <a:ext cx="3512885" cy="1927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matter: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radiation: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dark energy: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𝛬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𝛬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138218-507B-493E-A0DE-9BED3D53D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973" y="3259317"/>
                <a:ext cx="3512885" cy="1927259"/>
              </a:xfrm>
              <a:prstGeom prst="rect">
                <a:avLst/>
              </a:prstGeom>
              <a:blipFill>
                <a:blip r:embed="rId2"/>
                <a:stretch>
                  <a:fillRect l="-2431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A1C90F-5C71-4DC5-8CD4-9A211DECB104}"/>
                  </a:ext>
                </a:extLst>
              </p:cNvPr>
              <p:cNvSpPr txBox="1"/>
              <p:nvPr/>
            </p:nvSpPr>
            <p:spPr>
              <a:xfrm>
                <a:off x="1231906" y="5789092"/>
                <a:ext cx="429220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𝛬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A1C90F-5C71-4DC5-8CD4-9A211DECB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06" y="5789092"/>
                <a:ext cx="4292201" cy="399084"/>
              </a:xfrm>
              <a:prstGeom prst="rect">
                <a:avLst/>
              </a:prstGeom>
              <a:blipFill>
                <a:blip r:embed="rId3"/>
                <a:stretch>
                  <a:fillRect l="-28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C1A699E-D2AC-49D2-906A-9E63B3F7C9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r="12092" b="51523"/>
          <a:stretch/>
        </p:blipFill>
        <p:spPr>
          <a:xfrm>
            <a:off x="7147409" y="1479231"/>
            <a:ext cx="3012566" cy="15602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FC168-E238-4E2F-AA46-905F418C5F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44739"/>
          <a:stretch/>
        </p:blipFill>
        <p:spPr>
          <a:xfrm>
            <a:off x="7147409" y="3053963"/>
            <a:ext cx="3512103" cy="1497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0FC121-DE4E-4856-A905-201FC1BB5930}"/>
                  </a:ext>
                </a:extLst>
              </p:cNvPr>
              <p:cNvSpPr txBox="1"/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sSub>
                        <m:sSub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0FC121-DE4E-4856-A905-201FC1BB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18DF149-BCF3-41B6-B64E-6A8A88642F0B}"/>
              </a:ext>
            </a:extLst>
          </p:cNvPr>
          <p:cNvSpPr/>
          <p:nvPr/>
        </p:nvSpPr>
        <p:spPr>
          <a:xfrm>
            <a:off x="4634394" y="2216232"/>
            <a:ext cx="596226" cy="77993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7A7A55-BEAF-4DF6-9D56-D982157C2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43" y="4884026"/>
            <a:ext cx="3710037" cy="150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42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24FF-FCEF-4469-9AB0-E2C4198C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Friedmann equation with dark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7949E2-B621-4D65-9254-7BC1C214FB71}"/>
                  </a:ext>
                </a:extLst>
              </p:cNvPr>
              <p:cNvSpPr txBox="1"/>
              <p:nvPr/>
            </p:nvSpPr>
            <p:spPr>
              <a:xfrm>
                <a:off x="2459609" y="2330097"/>
                <a:ext cx="7524817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̇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𝛬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𝛬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7949E2-B621-4D65-9254-7BC1C214F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609" y="2330097"/>
                <a:ext cx="7524817" cy="902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5F6CC0-D168-4A51-98D0-1B61A5A259B8}"/>
                  </a:ext>
                </a:extLst>
              </p:cNvPr>
              <p:cNvSpPr txBox="1"/>
              <p:nvPr/>
            </p:nvSpPr>
            <p:spPr>
              <a:xfrm>
                <a:off x="2073813" y="4162388"/>
                <a:ext cx="6096000" cy="83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𝛬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5F6CC0-D168-4A51-98D0-1B61A5A25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13" y="4162388"/>
                <a:ext cx="6096000" cy="83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17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077C-8402-4195-A376-9D7E7267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922D-6066-4A31-A79E-F5D772EE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1233"/>
            <a:ext cx="10515600" cy="2604973"/>
          </a:xfrm>
        </p:spPr>
        <p:txBody>
          <a:bodyPr/>
          <a:lstStyle/>
          <a:p>
            <a:r>
              <a:rPr lang="en-US" dirty="0"/>
              <a:t>Homogenous and isotropic cosmology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CMB anisotropy</a:t>
            </a:r>
          </a:p>
        </p:txBody>
      </p:sp>
    </p:spTree>
    <p:extLst>
      <p:ext uri="{BB962C8B-B14F-4D97-AF65-F5344CB8AC3E}">
        <p14:creationId xmlns:p14="http://schemas.microsoft.com/office/powerpoint/2010/main" val="275804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2A51-2C12-49CB-B57B-6F1F651E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Inhomogeneity and anisotropy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FFE2-9D6B-4F4F-BF35-2A55B1B7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2CFECCF-BED0-4A04-8C71-CFE19C1D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720214"/>
            <a:ext cx="3879865" cy="341757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41157-520F-48FE-82AB-87C52D1A4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000"/>
            <a:ext cx="5285433" cy="2672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48DC9-96DD-4CB5-A4B7-1F90299B53A8}"/>
              </a:ext>
            </a:extLst>
          </p:cNvPr>
          <p:cNvSpPr txBox="1"/>
          <p:nvPr/>
        </p:nvSpPr>
        <p:spPr>
          <a:xfrm>
            <a:off x="763994" y="5557519"/>
            <a:ext cx="5063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Matter clustering: nonlinear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8FB34-FF5B-435F-8EBD-108CD1EA4B2C}"/>
              </a:ext>
            </a:extLst>
          </p:cNvPr>
          <p:cNvSpPr txBox="1"/>
          <p:nvPr/>
        </p:nvSpPr>
        <p:spPr>
          <a:xfrm>
            <a:off x="6526425" y="5557519"/>
            <a:ext cx="4705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CMB anisotropy: linear perturbation</a:t>
            </a:r>
          </a:p>
        </p:txBody>
      </p:sp>
    </p:spTree>
    <p:extLst>
      <p:ext uri="{BB962C8B-B14F-4D97-AF65-F5344CB8AC3E}">
        <p14:creationId xmlns:p14="http://schemas.microsoft.com/office/powerpoint/2010/main" val="385924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A19-17C3-4742-B83C-67176D58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B87A-5102-41AD-957D-6740EFA2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component of the universe</a:t>
            </a:r>
          </a:p>
          <a:p>
            <a:endParaRPr lang="en-US" dirty="0"/>
          </a:p>
          <a:p>
            <a:r>
              <a:rPr lang="en-US" dirty="0"/>
              <a:t>Macroscopic description: fluid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4C3D5-F882-4D4D-9750-20D2C6869FFB}"/>
                  </a:ext>
                </a:extLst>
              </p:cNvPr>
              <p:cNvSpPr txBox="1"/>
              <p:nvPr/>
            </p:nvSpPr>
            <p:spPr>
              <a:xfrm>
                <a:off x="963949" y="3686243"/>
                <a:ext cx="5524107" cy="578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𝛬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4C3D5-F882-4D4D-9750-20D2C6869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49" y="3686243"/>
                <a:ext cx="5524107" cy="578363"/>
              </a:xfrm>
              <a:prstGeom prst="rect">
                <a:avLst/>
              </a:prstGeom>
              <a:blipFill>
                <a:blip r:embed="rId2"/>
                <a:stretch>
                  <a:fillRect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7AAA959-3D46-40F8-9116-29E8BF54C560}"/>
              </a:ext>
            </a:extLst>
          </p:cNvPr>
          <p:cNvSpPr txBox="1"/>
          <p:nvPr/>
        </p:nvSpPr>
        <p:spPr>
          <a:xfrm flipH="1">
            <a:off x="963949" y="4836882"/>
            <a:ext cx="426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Energy-momentum conservation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91E30-B9D8-46D7-B8F2-30920EDF950F}"/>
                  </a:ext>
                </a:extLst>
              </p:cNvPr>
              <p:cNvSpPr txBox="1"/>
              <p:nvPr/>
            </p:nvSpPr>
            <p:spPr>
              <a:xfrm>
                <a:off x="5229284" y="4836882"/>
                <a:ext cx="4156433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91E30-B9D8-46D7-B8F2-30920EDF9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284" y="4836882"/>
                <a:ext cx="4156433" cy="491417"/>
              </a:xfrm>
              <a:prstGeom prst="rect">
                <a:avLst/>
              </a:prstGeom>
              <a:blipFill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8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A19-17C3-4742-B83C-67176D58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B87A-5102-41AD-957D-6740EFA2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component of the universe</a:t>
            </a:r>
          </a:p>
          <a:p>
            <a:endParaRPr lang="en-US" dirty="0"/>
          </a:p>
          <a:p>
            <a:r>
              <a:rPr lang="en-US" dirty="0"/>
              <a:t>Macroscopic description: fluid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4C3D5-F882-4D4D-9750-20D2C6869FFB}"/>
                  </a:ext>
                </a:extLst>
              </p:cNvPr>
              <p:cNvSpPr txBox="1"/>
              <p:nvPr/>
            </p:nvSpPr>
            <p:spPr>
              <a:xfrm>
                <a:off x="963949" y="3686243"/>
                <a:ext cx="5524107" cy="578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𝛬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4C3D5-F882-4D4D-9750-20D2C6869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49" y="3686243"/>
                <a:ext cx="5524107" cy="578363"/>
              </a:xfrm>
              <a:prstGeom prst="rect">
                <a:avLst/>
              </a:prstGeom>
              <a:blipFill>
                <a:blip r:embed="rId2"/>
                <a:stretch>
                  <a:fillRect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7AAA959-3D46-40F8-9116-29E8BF54C560}"/>
              </a:ext>
            </a:extLst>
          </p:cNvPr>
          <p:cNvSpPr txBox="1"/>
          <p:nvPr/>
        </p:nvSpPr>
        <p:spPr>
          <a:xfrm flipH="1">
            <a:off x="963949" y="4836882"/>
            <a:ext cx="426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Energy-momentum conservation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91E30-B9D8-46D7-B8F2-30920EDF950F}"/>
                  </a:ext>
                </a:extLst>
              </p:cNvPr>
              <p:cNvSpPr txBox="1"/>
              <p:nvPr/>
            </p:nvSpPr>
            <p:spPr>
              <a:xfrm>
                <a:off x="5229284" y="4836882"/>
                <a:ext cx="4156433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91E30-B9D8-46D7-B8F2-30920EDF9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284" y="4836882"/>
                <a:ext cx="4156433" cy="491417"/>
              </a:xfrm>
              <a:prstGeom prst="rect">
                <a:avLst/>
              </a:prstGeom>
              <a:blipFill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9BC5A2-6342-40B9-9871-27EB05B3215D}"/>
                  </a:ext>
                </a:extLst>
              </p:cNvPr>
              <p:cNvSpPr txBox="1"/>
              <p:nvPr/>
            </p:nvSpPr>
            <p:spPr>
              <a:xfrm>
                <a:off x="3235280" y="5403089"/>
                <a:ext cx="1994004" cy="1089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9BC5A2-6342-40B9-9871-27EB05B3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0" y="5403089"/>
                <a:ext cx="1994004" cy="1089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D4E987-1DEF-4BCF-B6B3-80E8048FFE8E}"/>
              </a:ext>
            </a:extLst>
          </p:cNvPr>
          <p:cNvSpPr txBox="1"/>
          <p:nvPr/>
        </p:nvSpPr>
        <p:spPr>
          <a:xfrm>
            <a:off x="5298584" y="5734754"/>
            <a:ext cx="3462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okay for isotropic universe</a:t>
            </a:r>
          </a:p>
        </p:txBody>
      </p:sp>
    </p:spTree>
    <p:extLst>
      <p:ext uri="{BB962C8B-B14F-4D97-AF65-F5344CB8AC3E}">
        <p14:creationId xmlns:p14="http://schemas.microsoft.com/office/powerpoint/2010/main" val="48569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A19-17C3-4742-B83C-67176D58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B87A-5102-41AD-957D-6740EFA2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component of the universe</a:t>
            </a:r>
          </a:p>
          <a:p>
            <a:endParaRPr lang="en-US" dirty="0"/>
          </a:p>
          <a:p>
            <a:r>
              <a:rPr lang="en-US" dirty="0"/>
              <a:t>Macroscopic description: fluid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4C3D5-F882-4D4D-9750-20D2C6869FFB}"/>
                  </a:ext>
                </a:extLst>
              </p:cNvPr>
              <p:cNvSpPr txBox="1"/>
              <p:nvPr/>
            </p:nvSpPr>
            <p:spPr>
              <a:xfrm>
                <a:off x="963949" y="3686243"/>
                <a:ext cx="5524107" cy="578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𝛬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4C3D5-F882-4D4D-9750-20D2C6869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49" y="3686243"/>
                <a:ext cx="5524107" cy="578363"/>
              </a:xfrm>
              <a:prstGeom prst="rect">
                <a:avLst/>
              </a:prstGeom>
              <a:blipFill>
                <a:blip r:embed="rId2"/>
                <a:stretch>
                  <a:fillRect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7AAA959-3D46-40F8-9116-29E8BF54C560}"/>
              </a:ext>
            </a:extLst>
          </p:cNvPr>
          <p:cNvSpPr txBox="1"/>
          <p:nvPr/>
        </p:nvSpPr>
        <p:spPr>
          <a:xfrm flipH="1">
            <a:off x="963949" y="4836882"/>
            <a:ext cx="426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Energy-momentum conservation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91E30-B9D8-46D7-B8F2-30920EDF950F}"/>
                  </a:ext>
                </a:extLst>
              </p:cNvPr>
              <p:cNvSpPr txBox="1"/>
              <p:nvPr/>
            </p:nvSpPr>
            <p:spPr>
              <a:xfrm>
                <a:off x="5229284" y="4836882"/>
                <a:ext cx="4156433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91E30-B9D8-46D7-B8F2-30920EDF9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284" y="4836882"/>
                <a:ext cx="4156433" cy="491417"/>
              </a:xfrm>
              <a:prstGeom prst="rect">
                <a:avLst/>
              </a:prstGeom>
              <a:blipFill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9BC5A2-6342-40B9-9871-27EB05B3215D}"/>
                  </a:ext>
                </a:extLst>
              </p:cNvPr>
              <p:cNvSpPr txBox="1"/>
              <p:nvPr/>
            </p:nvSpPr>
            <p:spPr>
              <a:xfrm>
                <a:off x="2281287" y="5403089"/>
                <a:ext cx="3814713" cy="1089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9BC5A2-6342-40B9-9871-27EB05B3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87" y="5403089"/>
                <a:ext cx="3814713" cy="1089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D4E987-1DEF-4BCF-B6B3-80E8048FFE8E}"/>
              </a:ext>
            </a:extLst>
          </p:cNvPr>
          <p:cNvSpPr txBox="1"/>
          <p:nvPr/>
        </p:nvSpPr>
        <p:spPr>
          <a:xfrm>
            <a:off x="5519440" y="5627033"/>
            <a:ext cx="5462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interaction between matter and photon contributes to anisotropies in CMB</a:t>
            </a:r>
          </a:p>
        </p:txBody>
      </p:sp>
    </p:spTree>
    <p:extLst>
      <p:ext uri="{BB962C8B-B14F-4D97-AF65-F5344CB8AC3E}">
        <p14:creationId xmlns:p14="http://schemas.microsoft.com/office/powerpoint/2010/main" val="234811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A19-17C3-4742-B83C-67176D58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B87A-5102-41AD-957D-6740EFA2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Microscopic description: Bose-Einstein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Equation of motion: Boltzmann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48DE0-B580-499E-BFCF-635DC4644251}"/>
                  </a:ext>
                </a:extLst>
              </p:cNvPr>
              <p:cNvSpPr txBox="1"/>
              <p:nvPr/>
            </p:nvSpPr>
            <p:spPr>
              <a:xfrm>
                <a:off x="4505596" y="2585948"/>
                <a:ext cx="3741857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48DE0-B580-499E-BFCF-635DC4644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6" y="2585948"/>
                <a:ext cx="3741857" cy="756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165A5D-C075-4C82-B9E8-6D2B3B22ED50}"/>
                  </a:ext>
                </a:extLst>
              </p:cNvPr>
              <p:cNvSpPr txBox="1"/>
              <p:nvPr/>
            </p:nvSpPr>
            <p:spPr>
              <a:xfrm>
                <a:off x="4364610" y="4680407"/>
                <a:ext cx="2724346" cy="764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165A5D-C075-4C82-B9E8-6D2B3B22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10" y="4680407"/>
                <a:ext cx="2724346" cy="764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E04C7E0-5160-4502-B49C-AD35070BC429}"/>
              </a:ext>
            </a:extLst>
          </p:cNvPr>
          <p:cNvSpPr/>
          <p:nvPr/>
        </p:nvSpPr>
        <p:spPr>
          <a:xfrm>
            <a:off x="5722070" y="4703975"/>
            <a:ext cx="820132" cy="75610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238316-1E51-4A70-8B8E-5F0EE6543533}"/>
              </a:ext>
            </a:extLst>
          </p:cNvPr>
          <p:cNvCxnSpPr/>
          <p:nvPr/>
        </p:nvCxnSpPr>
        <p:spPr>
          <a:xfrm>
            <a:off x="6461760" y="5406090"/>
            <a:ext cx="416560" cy="37495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1B0984-B335-40B5-AE78-942A82A62CAA}"/>
              </a:ext>
            </a:extLst>
          </p:cNvPr>
          <p:cNvSpPr txBox="1"/>
          <p:nvPr/>
        </p:nvSpPr>
        <p:spPr>
          <a:xfrm>
            <a:off x="6542202" y="5881686"/>
            <a:ext cx="4062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Interaction with other particles</a:t>
            </a:r>
          </a:p>
        </p:txBody>
      </p:sp>
    </p:spTree>
    <p:extLst>
      <p:ext uri="{BB962C8B-B14F-4D97-AF65-F5344CB8AC3E}">
        <p14:creationId xmlns:p14="http://schemas.microsoft.com/office/powerpoint/2010/main" val="176246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077C-8402-4195-A376-9D7E7267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922D-6066-4A31-A79E-F5D772EE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1233"/>
            <a:ext cx="10515600" cy="2604973"/>
          </a:xfrm>
        </p:spPr>
        <p:txBody>
          <a:bodyPr/>
          <a:lstStyle/>
          <a:p>
            <a:r>
              <a:rPr lang="en-US" dirty="0"/>
              <a:t>Homogenous and isotropic cosmology</a:t>
            </a:r>
          </a:p>
          <a:p>
            <a:endParaRPr lang="en-US" dirty="0"/>
          </a:p>
          <a:p>
            <a:r>
              <a:rPr lang="en-US" dirty="0"/>
              <a:t>CMB anisotropy</a:t>
            </a:r>
          </a:p>
        </p:txBody>
      </p:sp>
    </p:spTree>
    <p:extLst>
      <p:ext uri="{BB962C8B-B14F-4D97-AF65-F5344CB8AC3E}">
        <p14:creationId xmlns:p14="http://schemas.microsoft.com/office/powerpoint/2010/main" val="2588398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A19-17C3-4742-B83C-67176D58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B87A-5102-41AD-957D-6740EFA2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 description: Bose-Einstein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Equation of motion: Boltzmann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48DE0-B580-499E-BFCF-635DC4644251}"/>
                  </a:ext>
                </a:extLst>
              </p:cNvPr>
              <p:cNvSpPr txBox="1"/>
              <p:nvPr/>
            </p:nvSpPr>
            <p:spPr>
              <a:xfrm>
                <a:off x="4505596" y="2585948"/>
                <a:ext cx="3757311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548DE0-B580-499E-BFCF-635DC4644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596" y="2585948"/>
                <a:ext cx="3757311" cy="756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165A5D-C075-4C82-B9E8-6D2B3B22ED50}"/>
                  </a:ext>
                </a:extLst>
              </p:cNvPr>
              <p:cNvSpPr txBox="1"/>
              <p:nvPr/>
            </p:nvSpPr>
            <p:spPr>
              <a:xfrm>
                <a:off x="4359897" y="4680407"/>
                <a:ext cx="2724346" cy="764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165A5D-C075-4C82-B9E8-6D2B3B22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897" y="4680407"/>
                <a:ext cx="2724346" cy="764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E04C7E0-5160-4502-B49C-AD35070BC429}"/>
              </a:ext>
            </a:extLst>
          </p:cNvPr>
          <p:cNvSpPr/>
          <p:nvPr/>
        </p:nvSpPr>
        <p:spPr>
          <a:xfrm>
            <a:off x="5722070" y="4703975"/>
            <a:ext cx="820132" cy="756104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238316-1E51-4A70-8B8E-5F0EE6543533}"/>
              </a:ext>
            </a:extLst>
          </p:cNvPr>
          <p:cNvCxnSpPr/>
          <p:nvPr/>
        </p:nvCxnSpPr>
        <p:spPr>
          <a:xfrm>
            <a:off x="6461760" y="5406090"/>
            <a:ext cx="416560" cy="37495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1B0984-B335-40B5-AE78-942A82A62CAA}"/>
              </a:ext>
            </a:extLst>
          </p:cNvPr>
          <p:cNvSpPr txBox="1"/>
          <p:nvPr/>
        </p:nvSpPr>
        <p:spPr>
          <a:xfrm>
            <a:off x="6542202" y="5881686"/>
            <a:ext cx="4062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Interaction with other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4CC400-80B0-424D-A6D4-44CFA308E385}"/>
                  </a:ext>
                </a:extLst>
              </p:cNvPr>
              <p:cNvSpPr txBox="1"/>
              <p:nvPr/>
            </p:nvSpPr>
            <p:spPr>
              <a:xfrm>
                <a:off x="8158113" y="3858769"/>
                <a:ext cx="3814713" cy="1089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4CC400-80B0-424D-A6D4-44CFA308E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113" y="3858769"/>
                <a:ext cx="3814713" cy="1089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446B8932-57C0-4C12-947D-735CAA7F2DE2}"/>
              </a:ext>
            </a:extLst>
          </p:cNvPr>
          <p:cNvSpPr/>
          <p:nvPr/>
        </p:nvSpPr>
        <p:spPr>
          <a:xfrm rot="20767630">
            <a:off x="7518098" y="4592375"/>
            <a:ext cx="911238" cy="335018"/>
          </a:xfrm>
          <a:prstGeom prst="rightArrow">
            <a:avLst>
              <a:gd name="adj1" fmla="val 50000"/>
              <a:gd name="adj2" fmla="val 9341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7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4930-19CB-4A89-BA35-7F2A67CC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Boltzmann equation: 0</a:t>
            </a:r>
            <a:r>
              <a:rPr lang="en-US" baseline="30000" dirty="0"/>
              <a:t>th</a:t>
            </a:r>
            <a:r>
              <a:rPr lang="en-US" dirty="0"/>
              <a:t>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E22F07-5055-4A1C-8086-479E2FE66DC6}"/>
                  </a:ext>
                </a:extLst>
              </p:cNvPr>
              <p:cNvSpPr txBox="1"/>
              <p:nvPr/>
            </p:nvSpPr>
            <p:spPr>
              <a:xfrm>
                <a:off x="5970626" y="5889728"/>
                <a:ext cx="2724346" cy="6373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E22F07-5055-4A1C-8086-479E2FE66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626" y="5889728"/>
                <a:ext cx="2724346" cy="6373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77FA1E-99B8-48D6-8961-CD0D7DCE44E9}"/>
              </a:ext>
            </a:extLst>
          </p:cNvPr>
          <p:cNvSpPr txBox="1"/>
          <p:nvPr/>
        </p:nvSpPr>
        <p:spPr>
          <a:xfrm>
            <a:off x="1950720" y="1870798"/>
            <a:ext cx="742318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Prerequisites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Photon 4-momentum in the perturbed FLRW spacetime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Photon geodesic in the perturbed FLRW spacetime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D82D5-312B-4933-97EB-7C6030DD6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56055"/>
          <a:stretch/>
        </p:blipFill>
        <p:spPr>
          <a:xfrm>
            <a:off x="4018554" y="3154680"/>
            <a:ext cx="3531357" cy="944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ED4A6F-5964-4B65-9496-854F953813CF}"/>
                  </a:ext>
                </a:extLst>
              </p:cNvPr>
              <p:cNvSpPr txBox="1"/>
              <p:nvPr/>
            </p:nvSpPr>
            <p:spPr>
              <a:xfrm>
                <a:off x="2625892" y="5199022"/>
                <a:ext cx="2724346" cy="332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ED4A6F-5964-4B65-9496-854F9538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892" y="5199022"/>
                <a:ext cx="2724346" cy="332463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0AC4CBCD-FF64-4CF0-8005-F5B891FEB0BB}"/>
              </a:ext>
            </a:extLst>
          </p:cNvPr>
          <p:cNvSpPr/>
          <p:nvPr/>
        </p:nvSpPr>
        <p:spPr>
          <a:xfrm>
            <a:off x="5411350" y="5243719"/>
            <a:ext cx="745764" cy="243067"/>
          </a:xfrm>
          <a:prstGeom prst="rightArrow">
            <a:avLst>
              <a:gd name="adj1" fmla="val 50000"/>
              <a:gd name="adj2" fmla="val 1323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C2C811-4F54-45A1-8547-5CEE7E48CE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84" y="4996549"/>
            <a:ext cx="2571856" cy="724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AD0862-2BCA-4304-87F3-D75183A043DF}"/>
                  </a:ext>
                </a:extLst>
              </p:cNvPr>
              <p:cNvSpPr txBox="1"/>
              <p:nvPr/>
            </p:nvSpPr>
            <p:spPr>
              <a:xfrm>
                <a:off x="4272038" y="6054516"/>
                <a:ext cx="104914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𝑎𝐸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AD0862-2BCA-4304-87F3-D75183A04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38" y="6054516"/>
                <a:ext cx="1049142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6FB027-8A86-41AE-8B65-A081C56C7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83" y="1279586"/>
            <a:ext cx="4845069" cy="12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38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4930-19CB-4A89-BA35-7F2A67CC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Boltzmann equation: 0</a:t>
            </a:r>
            <a:r>
              <a:rPr lang="en-US" baseline="30000" dirty="0"/>
              <a:t>th</a:t>
            </a:r>
            <a:r>
              <a:rPr lang="en-US" dirty="0"/>
              <a:t>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E22F07-5055-4A1C-8086-479E2FE66DC6}"/>
                  </a:ext>
                </a:extLst>
              </p:cNvPr>
              <p:cNvSpPr txBox="1"/>
              <p:nvPr/>
            </p:nvSpPr>
            <p:spPr>
              <a:xfrm>
                <a:off x="4663440" y="3311193"/>
                <a:ext cx="2724346" cy="763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E22F07-5055-4A1C-8086-479E2FE66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40" y="3311193"/>
                <a:ext cx="2724346" cy="7639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AD0862-2BCA-4304-87F3-D75183A043DF}"/>
                  </a:ext>
                </a:extLst>
              </p:cNvPr>
              <p:cNvSpPr txBox="1"/>
              <p:nvPr/>
            </p:nvSpPr>
            <p:spPr>
              <a:xfrm>
                <a:off x="4937408" y="4428454"/>
                <a:ext cx="20254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AD0862-2BCA-4304-87F3-D75183A04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08" y="4428454"/>
                <a:ext cx="202544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A250E3-456C-4321-841C-D46FDAD602AC}"/>
                  </a:ext>
                </a:extLst>
              </p:cNvPr>
              <p:cNvSpPr txBox="1"/>
              <p:nvPr/>
            </p:nvSpPr>
            <p:spPr>
              <a:xfrm>
                <a:off x="5212812" y="2145169"/>
                <a:ext cx="3757311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A250E3-456C-4321-841C-D46FDAD60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12" y="2145169"/>
                <a:ext cx="3757311" cy="756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130CDE-468E-4DBC-84A1-A5BB39B2518E}"/>
                  </a:ext>
                </a:extLst>
              </p:cNvPr>
              <p:cNvSpPr txBox="1"/>
              <p:nvPr/>
            </p:nvSpPr>
            <p:spPr>
              <a:xfrm>
                <a:off x="2405911" y="2140872"/>
                <a:ext cx="2724346" cy="764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130CDE-468E-4DBC-84A1-A5BB39B25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11" y="2140872"/>
                <a:ext cx="2724346" cy="7646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C085B2FA-F7D6-4738-9D66-579F58A92429}"/>
              </a:ext>
            </a:extLst>
          </p:cNvPr>
          <p:cNvSpPr/>
          <p:nvPr/>
        </p:nvSpPr>
        <p:spPr>
          <a:xfrm rot="5400000">
            <a:off x="3910941" y="4063693"/>
            <a:ext cx="1778966" cy="273967"/>
          </a:xfrm>
          <a:prstGeom prst="rightArrow">
            <a:avLst>
              <a:gd name="adj1" fmla="val 50000"/>
              <a:gd name="adj2" fmla="val 1490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0D5572-9609-4533-BCEB-BAEBBCD5D962}"/>
                  </a:ext>
                </a:extLst>
              </p:cNvPr>
              <p:cNvSpPr txBox="1"/>
              <p:nvPr/>
            </p:nvSpPr>
            <p:spPr>
              <a:xfrm>
                <a:off x="4388035" y="5501155"/>
                <a:ext cx="824777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0D5572-9609-4533-BCEB-BAEBBCD5D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35" y="5501155"/>
                <a:ext cx="824777" cy="6939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362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DD96-CCB1-4CB8-960B-6A0FD35D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Boltzmann equation: 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70048F-3F1E-4450-BF3A-14415FF7E5C4}"/>
                  </a:ext>
                </a:extLst>
              </p:cNvPr>
              <p:cNvSpPr txBox="1"/>
              <p:nvPr/>
            </p:nvSpPr>
            <p:spPr>
              <a:xfrm>
                <a:off x="4500880" y="1886676"/>
                <a:ext cx="1856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70048F-3F1E-4450-BF3A-14415FF7E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80" y="1886676"/>
                <a:ext cx="1856983" cy="369332"/>
              </a:xfrm>
              <a:prstGeom prst="rect">
                <a:avLst/>
              </a:prstGeom>
              <a:blipFill>
                <a:blip r:embed="rId2"/>
                <a:stretch>
                  <a:fillRect l="-3279" t="-327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8DC67-1B0B-4DEC-A5D7-99D85A59D941}"/>
                  </a:ext>
                </a:extLst>
              </p:cNvPr>
              <p:cNvSpPr txBox="1"/>
              <p:nvPr/>
            </p:nvSpPr>
            <p:spPr>
              <a:xfrm>
                <a:off x="1788538" y="2421647"/>
                <a:ext cx="8602868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𝛩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8DC67-1B0B-4DEC-A5D7-99D85A59D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38" y="2421647"/>
                <a:ext cx="8602868" cy="821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F90347-663D-47C9-80F5-3D1B8D4D31EE}"/>
                  </a:ext>
                </a:extLst>
              </p:cNvPr>
              <p:cNvSpPr txBox="1"/>
              <p:nvPr/>
            </p:nvSpPr>
            <p:spPr>
              <a:xfrm>
                <a:off x="552562" y="5310871"/>
                <a:ext cx="10684188" cy="847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𝛩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F90347-663D-47C9-80F5-3D1B8D4D3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62" y="5310871"/>
                <a:ext cx="10684188" cy="84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D9378-F176-4668-A1DC-FC5153E70F44}"/>
                  </a:ext>
                </a:extLst>
              </p:cNvPr>
              <p:cNvSpPr txBox="1"/>
              <p:nvPr/>
            </p:nvSpPr>
            <p:spPr>
              <a:xfrm>
                <a:off x="3784295" y="3543546"/>
                <a:ext cx="3149536" cy="730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D9378-F176-4668-A1DC-FC5153E7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295" y="3543546"/>
                <a:ext cx="3149536" cy="730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93EEB-5D91-47BF-BD4B-BB662BDD32EA}"/>
                  </a:ext>
                </a:extLst>
              </p:cNvPr>
              <p:cNvSpPr txBox="1"/>
              <p:nvPr/>
            </p:nvSpPr>
            <p:spPr>
              <a:xfrm>
                <a:off x="2893562" y="4439614"/>
                <a:ext cx="66736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as the photon propagates in the expanding universe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93EEB-5D91-47BF-BD4B-BB662BDD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62" y="4439614"/>
                <a:ext cx="6673686" cy="400110"/>
              </a:xfrm>
              <a:prstGeom prst="rect">
                <a:avLst/>
              </a:prstGeom>
              <a:blipFill>
                <a:blip r:embed="rId6"/>
                <a:stretch>
                  <a:fillRect t="-7576" r="-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981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DD96-CCB1-4CB8-960B-6A0FD35D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Boltzmann equation: 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70048F-3F1E-4450-BF3A-14415FF7E5C4}"/>
                  </a:ext>
                </a:extLst>
              </p:cNvPr>
              <p:cNvSpPr txBox="1"/>
              <p:nvPr/>
            </p:nvSpPr>
            <p:spPr>
              <a:xfrm>
                <a:off x="4500880" y="1886676"/>
                <a:ext cx="18569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70048F-3F1E-4450-BF3A-14415FF7E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80" y="1886676"/>
                <a:ext cx="1856983" cy="369332"/>
              </a:xfrm>
              <a:prstGeom prst="rect">
                <a:avLst/>
              </a:prstGeom>
              <a:blipFill>
                <a:blip r:embed="rId2"/>
                <a:stretch>
                  <a:fillRect l="-3279" t="-327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8DC67-1B0B-4DEC-A5D7-99D85A59D941}"/>
                  </a:ext>
                </a:extLst>
              </p:cNvPr>
              <p:cNvSpPr txBox="1"/>
              <p:nvPr/>
            </p:nvSpPr>
            <p:spPr>
              <a:xfrm>
                <a:off x="1788538" y="2421647"/>
                <a:ext cx="8602868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𝛩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8DC67-1B0B-4DEC-A5D7-99D85A59D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38" y="2421647"/>
                <a:ext cx="8602868" cy="821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F90347-663D-47C9-80F5-3D1B8D4D31EE}"/>
                  </a:ext>
                </a:extLst>
              </p:cNvPr>
              <p:cNvSpPr txBox="1"/>
              <p:nvPr/>
            </p:nvSpPr>
            <p:spPr>
              <a:xfrm>
                <a:off x="209891" y="5329387"/>
                <a:ext cx="11322158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𝑎𝐸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F90347-663D-47C9-80F5-3D1B8D4D3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91" y="5329387"/>
                <a:ext cx="1132215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D9378-F176-4668-A1DC-FC5153E70F44}"/>
                  </a:ext>
                </a:extLst>
              </p:cNvPr>
              <p:cNvSpPr txBox="1"/>
              <p:nvPr/>
            </p:nvSpPr>
            <p:spPr>
              <a:xfrm>
                <a:off x="3784295" y="3543546"/>
                <a:ext cx="3149536" cy="730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D9378-F176-4668-A1DC-FC5153E7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295" y="3543546"/>
                <a:ext cx="3149536" cy="730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93EEB-5D91-47BF-BD4B-BB662BDD32EA}"/>
                  </a:ext>
                </a:extLst>
              </p:cNvPr>
              <p:cNvSpPr txBox="1"/>
              <p:nvPr/>
            </p:nvSpPr>
            <p:spPr>
              <a:xfrm>
                <a:off x="2893562" y="4439614"/>
                <a:ext cx="66736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as the photon propagates in the expanding universe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93EEB-5D91-47BF-BD4B-BB662BDD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62" y="4439614"/>
                <a:ext cx="6673686" cy="400110"/>
              </a:xfrm>
              <a:prstGeom prst="rect">
                <a:avLst/>
              </a:prstGeom>
              <a:blipFill>
                <a:blip r:embed="rId6"/>
                <a:stretch>
                  <a:fillRect t="-7576" r="-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7AB3ED-897D-4941-BDE4-FE1ECAE2D07B}"/>
                  </a:ext>
                </a:extLst>
              </p:cNvPr>
              <p:cNvSpPr txBox="1"/>
              <p:nvPr/>
            </p:nvSpPr>
            <p:spPr>
              <a:xfrm>
                <a:off x="10217274" y="4805846"/>
                <a:ext cx="1390189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used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7AB3ED-897D-4941-BDE4-FE1ECAE2D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274" y="4805846"/>
                <a:ext cx="1390189" cy="523541"/>
              </a:xfrm>
              <a:prstGeom prst="rect">
                <a:avLst/>
              </a:prstGeom>
              <a:blipFill>
                <a:blip r:embed="rId7"/>
                <a:stretch>
                  <a:fillRect t="-2326" r="-12719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122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5465-6FD1-4DA6-A99C-559CDEC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Boltzmann equation: 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B170E1-3375-452F-9B8E-7E83877E4DE6}"/>
                  </a:ext>
                </a:extLst>
              </p:cNvPr>
              <p:cNvSpPr txBox="1"/>
              <p:nvPr/>
            </p:nvSpPr>
            <p:spPr>
              <a:xfrm>
                <a:off x="2611782" y="5065915"/>
                <a:ext cx="62835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RHS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electron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photon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scattering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B170E1-3375-452F-9B8E-7E83877E4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782" y="5065915"/>
                <a:ext cx="6283503" cy="369332"/>
              </a:xfrm>
              <a:prstGeom prst="rect">
                <a:avLst/>
              </a:prstGeom>
              <a:blipFill>
                <a:blip r:embed="rId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E51160-9BF6-4538-8DC7-692734E3B703}"/>
                  </a:ext>
                </a:extLst>
              </p:cNvPr>
              <p:cNvSpPr txBox="1"/>
              <p:nvPr/>
            </p:nvSpPr>
            <p:spPr>
              <a:xfrm>
                <a:off x="177295" y="3632468"/>
                <a:ext cx="11322158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LHS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E51160-9BF6-4538-8DC7-692734E3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95" y="3632468"/>
                <a:ext cx="11322158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F23551-AD0D-4B37-9FB9-71B3E70265E5}"/>
                  </a:ext>
                </a:extLst>
              </p:cNvPr>
              <p:cNvSpPr txBox="1"/>
              <p:nvPr/>
            </p:nvSpPr>
            <p:spPr>
              <a:xfrm>
                <a:off x="2481607" y="2045123"/>
                <a:ext cx="6094428" cy="857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F23551-AD0D-4B37-9FB9-71B3E702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607" y="2045123"/>
                <a:ext cx="6094428" cy="857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94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5465-6FD1-4DA6-A99C-559CDEC2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184" cy="1325563"/>
          </a:xfrm>
        </p:spPr>
        <p:txBody>
          <a:bodyPr/>
          <a:lstStyle/>
          <a:p>
            <a:r>
              <a:rPr lang="en-US" dirty="0"/>
              <a:t>Electron-photon scattering: electron rest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6E5AD-D849-4F87-86C4-1E1E17459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" r="58866"/>
          <a:stretch/>
        </p:blipFill>
        <p:spPr>
          <a:xfrm>
            <a:off x="719868" y="2050018"/>
            <a:ext cx="2396809" cy="3652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25657-207D-4E45-94B9-7EEC1A1B6389}"/>
              </a:ext>
            </a:extLst>
          </p:cNvPr>
          <p:cNvSpPr txBox="1"/>
          <p:nvPr/>
        </p:nvSpPr>
        <p:spPr>
          <a:xfrm>
            <a:off x="2662547" y="5994400"/>
            <a:ext cx="617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 Baumann, </a:t>
            </a:r>
            <a:r>
              <a:rPr lang="en-US" i="1" dirty="0"/>
              <a:t>Cosmology, </a:t>
            </a:r>
            <a:r>
              <a:rPr lang="en-US" dirty="0"/>
              <a:t>Cambridge University Press (2022)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A1058-D78D-411A-81E9-51C71B69A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23" y="2647124"/>
            <a:ext cx="7561842" cy="1143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DF3B5-F16E-470C-BB2F-5DB3942EA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11" y="4335431"/>
            <a:ext cx="2676595" cy="759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FED0A1-B69B-4C28-AA86-63A2FF1A5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73" y="4280259"/>
            <a:ext cx="4323080" cy="8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60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5465-6FD1-4DA6-A99C-559CDEC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Electron-photon scattering: background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6E5AD-D849-4F87-86C4-1E1E17459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7" y="2285303"/>
            <a:ext cx="5201690" cy="3275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995B36-620B-46F5-8C24-CE21F7EE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94" y="2674863"/>
            <a:ext cx="5891269" cy="970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54F194-A8A7-4296-B5D3-DF4D4ED46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8" b="25488"/>
          <a:stretch/>
        </p:blipFill>
        <p:spPr>
          <a:xfrm>
            <a:off x="5783594" y="4098864"/>
            <a:ext cx="3360682" cy="852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42F0BC-3FC7-498F-80B7-F4B1BC9163A5}"/>
              </a:ext>
            </a:extLst>
          </p:cNvPr>
          <p:cNvSpPr txBox="1"/>
          <p:nvPr/>
        </p:nvSpPr>
        <p:spPr>
          <a:xfrm>
            <a:off x="2662547" y="5994400"/>
            <a:ext cx="617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 Baumann, </a:t>
            </a:r>
            <a:r>
              <a:rPr lang="en-US" i="1" dirty="0"/>
              <a:t>Cosmology, </a:t>
            </a:r>
            <a:r>
              <a:rPr lang="en-US" dirty="0"/>
              <a:t>Cambridge University Press (2022)</a:t>
            </a:r>
          </a:p>
        </p:txBody>
      </p:sp>
    </p:spTree>
    <p:extLst>
      <p:ext uri="{BB962C8B-B14F-4D97-AF65-F5344CB8AC3E}">
        <p14:creationId xmlns:p14="http://schemas.microsoft.com/office/powerpoint/2010/main" val="2916745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5465-6FD1-4DA6-A99C-559CDEC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Electron-photon scattering: background 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DB3CA-2323-4EC8-BB6E-D2E943E03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8" y="2047859"/>
            <a:ext cx="11475040" cy="3156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AE80D-33AC-4308-9205-2DD2AB18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1" y="5639462"/>
            <a:ext cx="10560593" cy="425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CE025-C2CF-46A9-A5AA-5A9AD4256428}"/>
              </a:ext>
            </a:extLst>
          </p:cNvPr>
          <p:cNvSpPr txBox="1"/>
          <p:nvPr/>
        </p:nvSpPr>
        <p:spPr>
          <a:xfrm>
            <a:off x="349063" y="563946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588939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5465-6FD1-4DA6-A99C-559CDEC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Boltzmann equation: 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B170E1-3375-452F-9B8E-7E83877E4DE6}"/>
                  </a:ext>
                </a:extLst>
              </p:cNvPr>
              <p:cNvSpPr txBox="1"/>
              <p:nvPr/>
            </p:nvSpPr>
            <p:spPr>
              <a:xfrm>
                <a:off x="-2277456" y="3542876"/>
                <a:ext cx="10350075" cy="684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RHS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B170E1-3375-452F-9B8E-7E83877E4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7456" y="3542876"/>
                <a:ext cx="10350075" cy="684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E51160-9BF6-4538-8DC7-692734E3B703}"/>
                  </a:ext>
                </a:extLst>
              </p:cNvPr>
              <p:cNvSpPr txBox="1"/>
              <p:nvPr/>
            </p:nvSpPr>
            <p:spPr>
              <a:xfrm>
                <a:off x="-37990" y="2623589"/>
                <a:ext cx="11322158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LHS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E51160-9BF6-4538-8DC7-692734E3B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990" y="2623589"/>
                <a:ext cx="11322158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F23551-AD0D-4B37-9FB9-71B3E70265E5}"/>
                  </a:ext>
                </a:extLst>
              </p:cNvPr>
              <p:cNvSpPr txBox="1"/>
              <p:nvPr/>
            </p:nvSpPr>
            <p:spPr>
              <a:xfrm>
                <a:off x="2575875" y="1643794"/>
                <a:ext cx="6094428" cy="857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F23551-AD0D-4B37-9FB9-71B3E702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75" y="1643794"/>
                <a:ext cx="6094428" cy="857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5A66074-6FE6-403C-B257-33EE9B3157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2" t="73649" r="7998" b="3720"/>
          <a:stretch/>
        </p:blipFill>
        <p:spPr>
          <a:xfrm>
            <a:off x="4700164" y="3542876"/>
            <a:ext cx="7192650" cy="714241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B3E8B8F-98FB-429E-931B-099E1481BC06}"/>
              </a:ext>
            </a:extLst>
          </p:cNvPr>
          <p:cNvSpPr/>
          <p:nvPr/>
        </p:nvSpPr>
        <p:spPr>
          <a:xfrm>
            <a:off x="5717406" y="4523874"/>
            <a:ext cx="231007" cy="643439"/>
          </a:xfrm>
          <a:prstGeom prst="downArrow">
            <a:avLst>
              <a:gd name="adj1" fmla="val 50000"/>
              <a:gd name="adj2" fmla="val 8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655B8-E95A-41AE-A217-0B42688DB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4" y="5434070"/>
            <a:ext cx="10549266" cy="87448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554F0E-F1C0-4A88-A8C7-C9F1703CBFF7}"/>
              </a:ext>
            </a:extLst>
          </p:cNvPr>
          <p:cNvSpPr/>
          <p:nvPr/>
        </p:nvSpPr>
        <p:spPr>
          <a:xfrm>
            <a:off x="731520" y="5268519"/>
            <a:ext cx="10622280" cy="115260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9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077C-8402-4195-A376-9D7E7267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922D-6066-4A31-A79E-F5D772EE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1233"/>
            <a:ext cx="10515600" cy="260497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Homogenous and isotropic cosmology</a:t>
            </a:r>
          </a:p>
          <a:p>
            <a:endParaRPr lang="en-US" dirty="0"/>
          </a:p>
          <a:p>
            <a:r>
              <a:rPr lang="en-US" dirty="0"/>
              <a:t>CMB anisotropy</a:t>
            </a:r>
          </a:p>
        </p:txBody>
      </p:sp>
    </p:spTree>
    <p:extLst>
      <p:ext uri="{BB962C8B-B14F-4D97-AF65-F5344CB8AC3E}">
        <p14:creationId xmlns:p14="http://schemas.microsoft.com/office/powerpoint/2010/main" val="1879427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A19-17C3-4742-B83C-67176D58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photon fluid variables and CMB temperature multipoles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B87A-5102-41AD-957D-6740EFA2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component of the universe</a:t>
            </a:r>
          </a:p>
          <a:p>
            <a:endParaRPr lang="en-US" dirty="0"/>
          </a:p>
          <a:p>
            <a:r>
              <a:rPr lang="en-US" dirty="0"/>
              <a:t>Fluid description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4C3D5-F882-4D4D-9750-20D2C6869FFB}"/>
                  </a:ext>
                </a:extLst>
              </p:cNvPr>
              <p:cNvSpPr txBox="1"/>
              <p:nvPr/>
            </p:nvSpPr>
            <p:spPr>
              <a:xfrm>
                <a:off x="963949" y="3686243"/>
                <a:ext cx="5524107" cy="578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𝛬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4C3D5-F882-4D4D-9750-20D2C6869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49" y="3686243"/>
                <a:ext cx="5524107" cy="578363"/>
              </a:xfrm>
              <a:prstGeom prst="rect">
                <a:avLst/>
              </a:prstGeom>
              <a:blipFill>
                <a:blip r:embed="rId2"/>
                <a:stretch>
                  <a:fillRect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5EF261E-48AE-4427-A4C6-9D2B0245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96" y="3195295"/>
            <a:ext cx="5524107" cy="1236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7B08CC-6C23-4CEE-A4B7-6FE463C7E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42" y="4988389"/>
            <a:ext cx="10138715" cy="1136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29DE4D-74F2-452A-A1AD-34A8B33E8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336" y="1629746"/>
            <a:ext cx="534718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4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96E3-1CA2-44CB-84B9-4B8D51C9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photon fluid variables and CMB temperature multipoles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E8FFB-4F7A-4008-B602-2CD164A1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21" y="2548161"/>
            <a:ext cx="5611678" cy="93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121B9-90C7-47CD-8730-922CD3CDADF9}"/>
              </a:ext>
            </a:extLst>
          </p:cNvPr>
          <p:cNvSpPr txBox="1"/>
          <p:nvPr/>
        </p:nvSpPr>
        <p:spPr>
          <a:xfrm>
            <a:off x="2560320" y="1879600"/>
            <a:ext cx="346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Bose-Einstein distribution: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771FF-7D28-4CA8-AEDD-E8729BC8F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56055"/>
          <a:stretch/>
        </p:blipFill>
        <p:spPr>
          <a:xfrm>
            <a:off x="2979418" y="5483321"/>
            <a:ext cx="3531357" cy="944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35C812-7ADE-4318-AF9A-BECE8165B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b="62788"/>
          <a:stretch/>
        </p:blipFill>
        <p:spPr>
          <a:xfrm>
            <a:off x="2458717" y="4348819"/>
            <a:ext cx="4572757" cy="1063382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6EA79742-45E1-4B5D-9557-373EFC14DAD8}"/>
              </a:ext>
            </a:extLst>
          </p:cNvPr>
          <p:cNvSpPr/>
          <p:nvPr/>
        </p:nvSpPr>
        <p:spPr>
          <a:xfrm>
            <a:off x="4531360" y="3555395"/>
            <a:ext cx="314960" cy="722304"/>
          </a:xfrm>
          <a:prstGeom prst="downArrow">
            <a:avLst>
              <a:gd name="adj1" fmla="val 50000"/>
              <a:gd name="adj2" fmla="val 73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3F6528-B98F-434A-B0F7-BD338FA72624}"/>
                  </a:ext>
                </a:extLst>
              </p:cNvPr>
              <p:cNvSpPr txBox="1"/>
              <p:nvPr/>
            </p:nvSpPr>
            <p:spPr>
              <a:xfrm>
                <a:off x="7793474" y="3016218"/>
                <a:ext cx="4084836" cy="2279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𝑖𝑎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3F6528-B98F-434A-B0F7-BD338FA72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474" y="3016218"/>
                <a:ext cx="4084836" cy="2279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26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4B27-D21A-4E3E-957F-1F45BB51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A9977-E912-449E-914C-A527D070F52D}"/>
              </a:ext>
            </a:extLst>
          </p:cNvPr>
          <p:cNvSpPr txBox="1"/>
          <p:nvPr/>
        </p:nvSpPr>
        <p:spPr>
          <a:xfrm>
            <a:off x="1031240" y="1973142"/>
            <a:ext cx="10784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At the first order of perturbation, energy-momentum tensors of photon and baryon are not conserved separately due to the scattering between photon and electron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80F0A-A120-4577-B7A7-502366969F91}"/>
              </a:ext>
            </a:extLst>
          </p:cNvPr>
          <p:cNvSpPr txBox="1"/>
          <p:nvPr/>
        </p:nvSpPr>
        <p:spPr>
          <a:xfrm>
            <a:off x="1137920" y="4846341"/>
            <a:ext cx="9763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Conservation equations need to be replaced by Boltzmann equations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82A3770-0003-4BD7-ADB5-ABA9F0B217D9}"/>
              </a:ext>
            </a:extLst>
          </p:cNvPr>
          <p:cNvSpPr/>
          <p:nvPr/>
        </p:nvSpPr>
        <p:spPr>
          <a:xfrm>
            <a:off x="5760720" y="3429000"/>
            <a:ext cx="335280" cy="822960"/>
          </a:xfrm>
          <a:prstGeom prst="downArrow">
            <a:avLst>
              <a:gd name="adj1" fmla="val 50000"/>
              <a:gd name="adj2" fmla="val 95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3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4B27-D21A-4E3E-957F-1F45BB51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F676B-6C36-4053-A5ED-1F9B841A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77" y="1359646"/>
            <a:ext cx="2438143" cy="1045861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3BFC452-B9D9-4778-AF60-51520617CCAD}"/>
              </a:ext>
            </a:extLst>
          </p:cNvPr>
          <p:cNvSpPr/>
          <p:nvPr/>
        </p:nvSpPr>
        <p:spPr>
          <a:xfrm>
            <a:off x="5577840" y="2405507"/>
            <a:ext cx="325120" cy="741680"/>
          </a:xfrm>
          <a:prstGeom prst="downArrow">
            <a:avLst>
              <a:gd name="adj1" fmla="val 50000"/>
              <a:gd name="adj2" fmla="val 8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3B38E5-136A-4DB4-8315-0F30032D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2" y="2348640"/>
            <a:ext cx="4592318" cy="766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9A4727-CF65-434D-BABE-4814FF76D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6" y="4396281"/>
            <a:ext cx="2468805" cy="693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202AA8-24C1-4752-A5EC-6398438DE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3383721"/>
            <a:ext cx="10327640" cy="856114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F29A43FD-FE09-4391-B755-89082A439347}"/>
              </a:ext>
            </a:extLst>
          </p:cNvPr>
          <p:cNvSpPr/>
          <p:nvPr/>
        </p:nvSpPr>
        <p:spPr>
          <a:xfrm>
            <a:off x="5577840" y="4424583"/>
            <a:ext cx="325120" cy="741680"/>
          </a:xfrm>
          <a:prstGeom prst="downArrow">
            <a:avLst>
              <a:gd name="adj1" fmla="val 50000"/>
              <a:gd name="adj2" fmla="val 8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698D9-86B5-48EF-A72A-312C10B69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82" y="5497239"/>
            <a:ext cx="7512177" cy="8712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BD1A72-5504-4E27-95FB-25A354472E2D}"/>
                  </a:ext>
                </a:extLst>
              </p:cNvPr>
              <p:cNvSpPr txBox="1"/>
              <p:nvPr/>
            </p:nvSpPr>
            <p:spPr>
              <a:xfrm>
                <a:off x="2439497" y="4351953"/>
                <a:ext cx="2560637" cy="1033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Fourier transformation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𝛩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𝛩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BD1A72-5504-4E27-95FB-25A354472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497" y="4351953"/>
                <a:ext cx="2560637" cy="1033168"/>
              </a:xfrm>
              <a:prstGeom prst="rect">
                <a:avLst/>
              </a:prstGeom>
              <a:blipFill>
                <a:blip r:embed="rId7"/>
                <a:stretch>
                  <a:fillRect l="-2381" r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19BBE0-6CAB-4D46-9354-2843806936D4}"/>
                  </a:ext>
                </a:extLst>
              </p:cNvPr>
              <p:cNvSpPr txBox="1"/>
              <p:nvPr/>
            </p:nvSpPr>
            <p:spPr>
              <a:xfrm>
                <a:off x="9999545" y="6043985"/>
                <a:ext cx="1042401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19BBE0-6CAB-4D46-9354-284380693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545" y="6043985"/>
                <a:ext cx="1042401" cy="324512"/>
              </a:xfrm>
              <a:prstGeom prst="rect">
                <a:avLst/>
              </a:prstGeom>
              <a:blipFill>
                <a:blip r:embed="rId8"/>
                <a:stretch>
                  <a:fillRect l="-5263" t="-25926" r="-48538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E08BC6-AF76-46F0-8AB4-45837F7AB13F}"/>
                  </a:ext>
                </a:extLst>
              </p:cNvPr>
              <p:cNvSpPr txBox="1"/>
              <p:nvPr/>
            </p:nvSpPr>
            <p:spPr>
              <a:xfrm>
                <a:off x="9999545" y="5625091"/>
                <a:ext cx="17839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𝒌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E08BC6-AF76-46F0-8AB4-45837F7A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545" y="5625091"/>
                <a:ext cx="1783950" cy="307777"/>
              </a:xfrm>
              <a:prstGeom prst="rect">
                <a:avLst/>
              </a:prstGeom>
              <a:blipFill>
                <a:blip r:embed="rId9"/>
                <a:stretch>
                  <a:fillRect l="-1706" r="-102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95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4B27-D21A-4E3E-957F-1F45BB51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(continue)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3BFC452-B9D9-4778-AF60-51520617CCAD}"/>
              </a:ext>
            </a:extLst>
          </p:cNvPr>
          <p:cNvSpPr/>
          <p:nvPr/>
        </p:nvSpPr>
        <p:spPr>
          <a:xfrm>
            <a:off x="5496559" y="3212925"/>
            <a:ext cx="325120" cy="741680"/>
          </a:xfrm>
          <a:prstGeom prst="downArrow">
            <a:avLst>
              <a:gd name="adj1" fmla="val 50000"/>
              <a:gd name="adj2" fmla="val 8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2F14C4-D01E-4429-A129-E9FE61774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03" y="1731277"/>
            <a:ext cx="7512177" cy="871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C79C7-AEC7-411E-9AC1-52E39C186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5" y="4564995"/>
            <a:ext cx="11201976" cy="7556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B48C42-FC3C-4F12-B6DA-0238AA652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491" y="3147379"/>
            <a:ext cx="4904364" cy="7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34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A8BD-3131-4298-8FC8-F47C97AD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perturbation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4A690-4065-4A7C-B26B-ABF4A55CB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360"/>
            <a:ext cx="6778116" cy="318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B2CAC3-9D88-49A6-9BEE-3D814B319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086817"/>
            <a:ext cx="6452126" cy="11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27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6CCD-ABDB-4F17-BE2D-6A94214A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228BBF-B7EC-4A2C-815B-81ED414FFF7E}"/>
                  </a:ext>
                </a:extLst>
              </p:cNvPr>
              <p:cNvSpPr txBox="1"/>
              <p:nvPr/>
            </p:nvSpPr>
            <p:spPr>
              <a:xfrm>
                <a:off x="4165600" y="1808480"/>
                <a:ext cx="2774477" cy="590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228BBF-B7EC-4A2C-815B-81ED414FF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1808480"/>
                <a:ext cx="2774477" cy="590867"/>
              </a:xfrm>
              <a:prstGeom prst="rect">
                <a:avLst/>
              </a:prstGeom>
              <a:blipFill>
                <a:blip r:embed="rId2"/>
                <a:stretch>
                  <a:fillRect l="-3297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01D15F-63AE-4430-B676-BF734FA50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04" y="3271478"/>
            <a:ext cx="1343525" cy="10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8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56DA-A6B0-4215-B5A9-BE459DE6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 temperature spectrum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669E99-1F25-4CF9-B24B-D6CF98885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0" y="1991360"/>
            <a:ext cx="5467239" cy="363410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F05855-0030-4F04-91BB-23CE6284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219" y="1991360"/>
            <a:ext cx="2729941" cy="489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9E78-2C87-4C50-9B98-D24DCDBFFB08}"/>
              </a:ext>
            </a:extLst>
          </p:cNvPr>
          <p:cNvSpPr txBox="1"/>
          <p:nvPr/>
        </p:nvSpPr>
        <p:spPr>
          <a:xfrm>
            <a:off x="8138160" y="1379359"/>
            <a:ext cx="179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Observation: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4785231-FB5F-4B93-BF85-ECBF2A046B51}"/>
              </a:ext>
            </a:extLst>
          </p:cNvPr>
          <p:cNvSpPr/>
          <p:nvPr/>
        </p:nvSpPr>
        <p:spPr>
          <a:xfrm>
            <a:off x="8855047" y="2960226"/>
            <a:ext cx="278793" cy="937548"/>
          </a:xfrm>
          <a:prstGeom prst="downArrow">
            <a:avLst>
              <a:gd name="adj1" fmla="val 50000"/>
              <a:gd name="adj2" fmla="val 96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8DA25B-362A-4443-86BF-8B5098A46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23" y="4377256"/>
            <a:ext cx="5260931" cy="93754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1348171-7ACD-476A-9F9F-DD1AD32A4751}"/>
              </a:ext>
            </a:extLst>
          </p:cNvPr>
          <p:cNvSpPr/>
          <p:nvPr/>
        </p:nvSpPr>
        <p:spPr>
          <a:xfrm>
            <a:off x="10424160" y="4527592"/>
            <a:ext cx="325120" cy="4406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2840E8-69B6-424B-8383-E482EB6DC102}"/>
              </a:ext>
            </a:extLst>
          </p:cNvPr>
          <p:cNvCxnSpPr/>
          <p:nvPr/>
        </p:nvCxnSpPr>
        <p:spPr>
          <a:xfrm flipH="1">
            <a:off x="10220960" y="5033850"/>
            <a:ext cx="314960" cy="675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F4EDEE-0D1A-4FB1-A4C8-C67280B41CC0}"/>
              </a:ext>
            </a:extLst>
          </p:cNvPr>
          <p:cNvSpPr txBox="1"/>
          <p:nvPr/>
        </p:nvSpPr>
        <p:spPr>
          <a:xfrm>
            <a:off x="8475000" y="5740565"/>
            <a:ext cx="3277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Angular power spectrum</a:t>
            </a:r>
          </a:p>
        </p:txBody>
      </p:sp>
    </p:spTree>
    <p:extLst>
      <p:ext uri="{BB962C8B-B14F-4D97-AF65-F5344CB8AC3E}">
        <p14:creationId xmlns:p14="http://schemas.microsoft.com/office/powerpoint/2010/main" val="353375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335B23-E254-4C5B-8212-C53F5C918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" t="60094"/>
          <a:stretch/>
        </p:blipFill>
        <p:spPr>
          <a:xfrm>
            <a:off x="7599679" y="3260425"/>
            <a:ext cx="4246880" cy="581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856DA-A6B0-4215-B5A9-BE459DE6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 temperature spectrum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669E99-1F25-4CF9-B24B-D6CF98885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0" y="1991360"/>
            <a:ext cx="5467239" cy="363410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9E78-2C87-4C50-9B98-D24DCDBFFB08}"/>
              </a:ext>
            </a:extLst>
          </p:cNvPr>
          <p:cNvSpPr txBox="1"/>
          <p:nvPr/>
        </p:nvSpPr>
        <p:spPr>
          <a:xfrm>
            <a:off x="8475000" y="1365771"/>
            <a:ext cx="1143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Theory: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4785231-FB5F-4B93-BF85-ECBF2A046B51}"/>
              </a:ext>
            </a:extLst>
          </p:cNvPr>
          <p:cNvSpPr/>
          <p:nvPr/>
        </p:nvSpPr>
        <p:spPr>
          <a:xfrm>
            <a:off x="7290407" y="3013947"/>
            <a:ext cx="278793" cy="937548"/>
          </a:xfrm>
          <a:prstGeom prst="downArrow">
            <a:avLst>
              <a:gd name="adj1" fmla="val 50000"/>
              <a:gd name="adj2" fmla="val 96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4EDEE-0D1A-4FB1-A4C8-C67280B41CC0}"/>
              </a:ext>
            </a:extLst>
          </p:cNvPr>
          <p:cNvSpPr txBox="1"/>
          <p:nvPr/>
        </p:nvSpPr>
        <p:spPr>
          <a:xfrm>
            <a:off x="7669063" y="2906188"/>
            <a:ext cx="4108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Statistically isotropic initial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C89FC-22E2-4152-A1DF-8DF6BE1DE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" b="51441"/>
          <a:stretch/>
        </p:blipFill>
        <p:spPr>
          <a:xfrm>
            <a:off x="6680199" y="1873920"/>
            <a:ext cx="4907281" cy="817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8C6D70-8374-4E17-9FD3-EC98D2D3A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222" y="4373851"/>
            <a:ext cx="3461778" cy="85304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97823C-8390-480C-B1FC-A2F86220A004}"/>
              </a:ext>
            </a:extLst>
          </p:cNvPr>
          <p:cNvSpPr/>
          <p:nvPr/>
        </p:nvSpPr>
        <p:spPr>
          <a:xfrm>
            <a:off x="10997333" y="1905542"/>
            <a:ext cx="651975" cy="5836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D14F63-733B-4842-99DB-61AB20513F2C}"/>
              </a:ext>
            </a:extLst>
          </p:cNvPr>
          <p:cNvCxnSpPr>
            <a:cxnSpLocks/>
          </p:cNvCxnSpPr>
          <p:nvPr/>
        </p:nvCxnSpPr>
        <p:spPr>
          <a:xfrm flipH="1" flipV="1">
            <a:off x="10997333" y="1632425"/>
            <a:ext cx="176932" cy="2508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3B9C08-45BE-4D0B-85CD-53BCC08F0974}"/>
              </a:ext>
            </a:extLst>
          </p:cNvPr>
          <p:cNvSpPr txBox="1"/>
          <p:nvPr/>
        </p:nvSpPr>
        <p:spPr>
          <a:xfrm>
            <a:off x="9891130" y="648616"/>
            <a:ext cx="2212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Multipole moments of the temperature fluctuation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3DC48E3-74FA-4A0B-A8AE-AEC1FA589B1D}"/>
              </a:ext>
            </a:extLst>
          </p:cNvPr>
          <p:cNvSpPr/>
          <p:nvPr/>
        </p:nvSpPr>
        <p:spPr>
          <a:xfrm>
            <a:off x="7114782" y="4616007"/>
            <a:ext cx="1856498" cy="1221780"/>
          </a:xfrm>
          <a:prstGeom prst="arc">
            <a:avLst>
              <a:gd name="adj1" fmla="val 21455717"/>
              <a:gd name="adj2" fmla="val 11123376"/>
            </a:avLst>
          </a:prstGeom>
          <a:ln w="254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3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3C9B-F859-40DB-9D1C-5801D69A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FLRW metric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A1AB3-169D-4785-8AAD-B966EFF50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57" y="2271754"/>
            <a:ext cx="3801929" cy="33489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E3032-5587-4A88-B575-2BAE6197F8F9}"/>
              </a:ext>
            </a:extLst>
          </p:cNvPr>
          <p:cNvSpPr txBox="1"/>
          <p:nvPr/>
        </p:nvSpPr>
        <p:spPr>
          <a:xfrm>
            <a:off x="6078041" y="1857080"/>
            <a:ext cx="5080302" cy="1798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Cosmological principle: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On the large scale, spacetime of the universe 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homogeneous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isotropy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0F6CCDD-F37A-4C7D-833E-04307ED65421}"/>
              </a:ext>
            </a:extLst>
          </p:cNvPr>
          <p:cNvSpPr/>
          <p:nvPr/>
        </p:nvSpPr>
        <p:spPr>
          <a:xfrm>
            <a:off x="8182467" y="3822426"/>
            <a:ext cx="395926" cy="1036948"/>
          </a:xfrm>
          <a:prstGeom prst="downArrow">
            <a:avLst>
              <a:gd name="adj1" fmla="val 50000"/>
              <a:gd name="adj2" fmla="val 87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BD29F-20A2-4A62-905A-2CE5CBBB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51" y="5085717"/>
            <a:ext cx="6613357" cy="828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E75052-BE23-4A82-898F-9E76A954856A}"/>
              </a:ext>
            </a:extLst>
          </p:cNvPr>
          <p:cNvSpPr txBox="1"/>
          <p:nvPr/>
        </p:nvSpPr>
        <p:spPr>
          <a:xfrm>
            <a:off x="5396535" y="5914204"/>
            <a:ext cx="5967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Friedmann-Lemaitre-Robertson-Walker metric</a:t>
            </a:r>
          </a:p>
        </p:txBody>
      </p:sp>
    </p:spTree>
    <p:extLst>
      <p:ext uri="{BB962C8B-B14F-4D97-AF65-F5344CB8AC3E}">
        <p14:creationId xmlns:p14="http://schemas.microsoft.com/office/powerpoint/2010/main" val="399052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3C9B-F859-40DB-9D1C-5801D69A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FLRW metric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A1AB3-169D-4785-8AAD-B966EFF50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57" y="2271754"/>
            <a:ext cx="3801929" cy="33489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E3032-5587-4A88-B575-2BAE6197F8F9}"/>
              </a:ext>
            </a:extLst>
          </p:cNvPr>
          <p:cNvSpPr txBox="1"/>
          <p:nvPr/>
        </p:nvSpPr>
        <p:spPr>
          <a:xfrm>
            <a:off x="6078041" y="1857080"/>
            <a:ext cx="5080302" cy="1798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Cosmological principle: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On the large scale, spacetime of the universe 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homogeneous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isotropy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0F6CCDD-F37A-4C7D-833E-04307ED65421}"/>
              </a:ext>
            </a:extLst>
          </p:cNvPr>
          <p:cNvSpPr/>
          <p:nvPr/>
        </p:nvSpPr>
        <p:spPr>
          <a:xfrm>
            <a:off x="8182467" y="3822426"/>
            <a:ext cx="395926" cy="1036948"/>
          </a:xfrm>
          <a:prstGeom prst="downArrow">
            <a:avLst>
              <a:gd name="adj1" fmla="val 50000"/>
              <a:gd name="adj2" fmla="val 87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3430F-4B08-4551-92FE-01A2DE4E3B0C}"/>
                  </a:ext>
                </a:extLst>
              </p:cNvPr>
              <p:cNvSpPr txBox="1"/>
              <p:nvPr/>
            </p:nvSpPr>
            <p:spPr>
              <a:xfrm>
                <a:off x="8766927" y="4156234"/>
                <a:ext cx="1913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focusing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3430F-4B08-4551-92FE-01A2DE4E3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927" y="4156234"/>
                <a:ext cx="1913216" cy="369332"/>
              </a:xfrm>
              <a:prstGeom prst="rect">
                <a:avLst/>
              </a:prstGeom>
              <a:blipFill>
                <a:blip r:embed="rId3"/>
                <a:stretch>
                  <a:fillRect l="-254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7D01C40-537F-440F-87D4-E400BE40C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15" y="5025766"/>
            <a:ext cx="5653830" cy="1444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F15237-2167-4ABB-A50B-155A39302B00}"/>
                  </a:ext>
                </a:extLst>
              </p:cNvPr>
              <p:cNvSpPr txBox="1"/>
              <p:nvPr/>
            </p:nvSpPr>
            <p:spPr>
              <a:xfrm>
                <a:off x="3525625" y="5833687"/>
                <a:ext cx="832728" cy="636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F15237-2167-4ABB-A50B-155A3930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625" y="5833687"/>
                <a:ext cx="832728" cy="636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5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3C9B-F859-40DB-9D1C-5801D69A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FLRW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BE3032-5587-4A88-B575-2BAE6197F8F9}"/>
                  </a:ext>
                </a:extLst>
              </p:cNvPr>
              <p:cNvSpPr txBox="1"/>
              <p:nvPr/>
            </p:nvSpPr>
            <p:spPr>
              <a:xfrm>
                <a:off x="3948110" y="4075697"/>
                <a:ext cx="2613601" cy="1140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comoving time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𝜂 </a:t>
                </a:r>
                <a:r>
                  <a:rPr lang="en-US" sz="2400" dirty="0"/>
                  <a:t>conformal time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BE3032-5587-4A88-B575-2BAE6197F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10" y="4075697"/>
                <a:ext cx="2613601" cy="1140633"/>
              </a:xfrm>
              <a:prstGeom prst="rect">
                <a:avLst/>
              </a:prstGeom>
              <a:blipFill>
                <a:blip r:embed="rId2"/>
                <a:stretch>
                  <a:fillRect l="-3271" r="-280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7A3430F-4B08-4551-92FE-01A2DE4E3B0C}"/>
              </a:ext>
            </a:extLst>
          </p:cNvPr>
          <p:cNvSpPr txBox="1"/>
          <p:nvPr/>
        </p:nvSpPr>
        <p:spPr>
          <a:xfrm>
            <a:off x="8457860" y="3429000"/>
            <a:ext cx="2145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conformally flat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01C40-537F-440F-87D4-E400BE40C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85" y="1867465"/>
            <a:ext cx="5653830" cy="14443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AFEE15-4EBC-4834-8442-EA7ACF5F1705}"/>
              </a:ext>
            </a:extLst>
          </p:cNvPr>
          <p:cNvSpPr/>
          <p:nvPr/>
        </p:nvSpPr>
        <p:spPr>
          <a:xfrm>
            <a:off x="4157221" y="2738720"/>
            <a:ext cx="3412503" cy="55280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5D2EBE-379E-41B0-9D13-624BEF648EB9}"/>
              </a:ext>
            </a:extLst>
          </p:cNvPr>
          <p:cNvCxnSpPr/>
          <p:nvPr/>
        </p:nvCxnSpPr>
        <p:spPr>
          <a:xfrm>
            <a:off x="7691120" y="3159760"/>
            <a:ext cx="766740" cy="32885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1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8C4-10A9-4519-8BCD-BBC7884B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Friedmann equation in general relativity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B1CD8-CB29-4BDD-B4FE-580932454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" y="3429000"/>
            <a:ext cx="4644910" cy="260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93B632-0AEF-4325-AC4A-8FFE2D431C56}"/>
                  </a:ext>
                </a:extLst>
              </p:cNvPr>
              <p:cNvSpPr txBox="1"/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sSub>
                        <m:sSub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93B632-0AEF-4325-AC4A-8FFE2D431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E06301-334E-4B39-B8D5-5A3A06BBA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t="38609" r="15517" b="14422"/>
          <a:stretch/>
        </p:blipFill>
        <p:spPr>
          <a:xfrm>
            <a:off x="6575819" y="3732802"/>
            <a:ext cx="5453621" cy="227032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95564-1312-4DBE-B89F-FFE0209DB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57" y="1610821"/>
            <a:ext cx="3127414" cy="1712834"/>
          </a:xfrm>
          <a:prstGeom prst="rect">
            <a:avLst/>
          </a:prstGeom>
        </p:spPr>
      </p:pic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07EA5B37-B037-49C8-A880-D34759715964}"/>
              </a:ext>
            </a:extLst>
          </p:cNvPr>
          <p:cNvSpPr/>
          <p:nvPr/>
        </p:nvSpPr>
        <p:spPr>
          <a:xfrm>
            <a:off x="10340457" y="2724882"/>
            <a:ext cx="708543" cy="11975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588FF5-18F5-4848-A7D6-5BE8041902FB}"/>
              </a:ext>
            </a:extLst>
          </p:cNvPr>
          <p:cNvSpPr/>
          <p:nvPr/>
        </p:nvSpPr>
        <p:spPr>
          <a:xfrm>
            <a:off x="2117437" y="2169876"/>
            <a:ext cx="596226" cy="77993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3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8C4-10A9-4519-8BCD-BBC7884B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Friedmann equation in general relativity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B1CD8-CB29-4BDD-B4FE-580932454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" y="3429000"/>
            <a:ext cx="4644910" cy="260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DFF64-A7FE-4DA4-A8FC-D014DA0C1C63}"/>
                  </a:ext>
                </a:extLst>
              </p:cNvPr>
              <p:cNvSpPr txBox="1"/>
              <p:nvPr/>
            </p:nvSpPr>
            <p:spPr>
              <a:xfrm>
                <a:off x="7346471" y="2053127"/>
                <a:ext cx="3113353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DFF64-A7FE-4DA4-A8FC-D014DA0C1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471" y="2053127"/>
                <a:ext cx="3113353" cy="424796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19E623D4-0CEE-4943-8821-825C91A24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84" y="2840362"/>
            <a:ext cx="3801929" cy="334892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79EE13-F764-4F4C-ADAD-7067CA78A81D}"/>
                  </a:ext>
                </a:extLst>
              </p:cNvPr>
              <p:cNvSpPr txBox="1"/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sSub>
                        <m:sSub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79EE13-F764-4F4C-ADAD-7067CA78A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2DFA7272-45C8-49AE-9852-88A6DE6D51C4}"/>
              </a:ext>
            </a:extLst>
          </p:cNvPr>
          <p:cNvSpPr/>
          <p:nvPr/>
        </p:nvSpPr>
        <p:spPr>
          <a:xfrm>
            <a:off x="4593591" y="2221474"/>
            <a:ext cx="596226" cy="77993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67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8C4-10A9-4519-8BCD-BBC7884B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Friedmann equation in general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DFF64-A7FE-4DA4-A8FC-D014DA0C1C63}"/>
                  </a:ext>
                </a:extLst>
              </p:cNvPr>
              <p:cNvSpPr txBox="1"/>
              <p:nvPr/>
            </p:nvSpPr>
            <p:spPr>
              <a:xfrm>
                <a:off x="7346471" y="2053127"/>
                <a:ext cx="3113353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DFF64-A7FE-4DA4-A8FC-D014DA0C1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471" y="2053127"/>
                <a:ext cx="3113353" cy="42479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19E623D4-0CEE-4943-8821-825C91A24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84" y="2840362"/>
            <a:ext cx="3801929" cy="334892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751CD5-8612-4BC6-9122-39CB1E4EF83E}"/>
                  </a:ext>
                </a:extLst>
              </p:cNvPr>
              <p:cNvSpPr txBox="1"/>
              <p:nvPr/>
            </p:nvSpPr>
            <p:spPr>
              <a:xfrm>
                <a:off x="3595727" y="3831213"/>
                <a:ext cx="2125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,0,0,0)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751CD5-8612-4BC6-9122-39CB1E4E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27" y="3831213"/>
                <a:ext cx="2125325" cy="369332"/>
              </a:xfrm>
              <a:prstGeom prst="rect">
                <a:avLst/>
              </a:prstGeom>
              <a:blipFill>
                <a:blip r:embed="rId5"/>
                <a:stretch>
                  <a:fillRect l="-1724" r="-488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138218-507B-493E-A0DE-9BED3D53D66E}"/>
              </a:ext>
            </a:extLst>
          </p:cNvPr>
          <p:cNvSpPr txBox="1"/>
          <p:nvPr/>
        </p:nvSpPr>
        <p:spPr>
          <a:xfrm>
            <a:off x="785799" y="378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isotropy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5642B0-6F61-47D7-8FAE-607F2D603E23}"/>
              </a:ext>
            </a:extLst>
          </p:cNvPr>
          <p:cNvCxnSpPr/>
          <p:nvPr/>
        </p:nvCxnSpPr>
        <p:spPr>
          <a:xfrm>
            <a:off x="2814320" y="5158262"/>
            <a:ext cx="68072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179A91-25ED-40A3-AEAB-5398B626A4AF}"/>
                  </a:ext>
                </a:extLst>
              </p:cNvPr>
              <p:cNvSpPr txBox="1"/>
              <p:nvPr/>
            </p:nvSpPr>
            <p:spPr>
              <a:xfrm>
                <a:off x="425526" y="4727888"/>
                <a:ext cx="2207207" cy="86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Normalization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179A91-25ED-40A3-AEAB-5398B626A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6" y="4727888"/>
                <a:ext cx="2207207" cy="860748"/>
              </a:xfrm>
              <a:prstGeom prst="rect">
                <a:avLst/>
              </a:prstGeom>
              <a:blipFill>
                <a:blip r:embed="rId6"/>
                <a:stretch>
                  <a:fillRect l="-4420" t="-5674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6F5A4-3204-4CA5-BABF-2EC5BA5D70C7}"/>
                  </a:ext>
                </a:extLst>
              </p:cNvPr>
              <p:cNvSpPr txBox="1"/>
              <p:nvPr/>
            </p:nvSpPr>
            <p:spPr>
              <a:xfrm>
                <a:off x="3542132" y="4902273"/>
                <a:ext cx="19078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26F5A4-3204-4CA5-BABF-2EC5BA5D7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132" y="4902273"/>
                <a:ext cx="190789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9496B2D-0541-4C0F-889A-501425726F09}"/>
              </a:ext>
            </a:extLst>
          </p:cNvPr>
          <p:cNvSpPr txBox="1"/>
          <p:nvPr/>
        </p:nvSpPr>
        <p:spPr>
          <a:xfrm>
            <a:off x="1012527" y="584383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coarse-grained cosmic fluid’s proper time is the comoving time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5C4E4D-C821-485B-BBD1-5A3A9CCD8213}"/>
                  </a:ext>
                </a:extLst>
              </p:cNvPr>
              <p:cNvSpPr txBox="1"/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sSub>
                        <m:sSub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5C4E4D-C821-485B-BBD1-5A3A9CCD8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27" y="2212826"/>
                <a:ext cx="3715580" cy="69403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55758172-7F01-444E-8BCD-90000E299AC6}"/>
              </a:ext>
            </a:extLst>
          </p:cNvPr>
          <p:cNvSpPr/>
          <p:nvPr/>
        </p:nvSpPr>
        <p:spPr>
          <a:xfrm>
            <a:off x="4593591" y="2255320"/>
            <a:ext cx="596226" cy="77993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7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960</Words>
  <Application>Microsoft Office PowerPoint</Application>
  <PresentationFormat>Widescreen</PresentationFormat>
  <Paragraphs>204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Boltzmann equation in CMB calculation </vt:lpstr>
      <vt:lpstr>Outline</vt:lpstr>
      <vt:lpstr>Outline</vt:lpstr>
      <vt:lpstr>FLRW metric</vt:lpstr>
      <vt:lpstr>FLRW metric</vt:lpstr>
      <vt:lpstr>FLRW metric</vt:lpstr>
      <vt:lpstr>Friedmann equation in general relativity</vt:lpstr>
      <vt:lpstr>Friedmann equation in general relativity</vt:lpstr>
      <vt:lpstr>Friedmann equation in general relativity</vt:lpstr>
      <vt:lpstr>Friedmann equation in general relativity</vt:lpstr>
      <vt:lpstr>Friedmann equation in general relativity</vt:lpstr>
      <vt:lpstr>Friedmann equation in general relativity</vt:lpstr>
      <vt:lpstr>Friedmann equation with dark energy</vt:lpstr>
      <vt:lpstr>Outline</vt:lpstr>
      <vt:lpstr>Inhomogeneity and anisotropy</vt:lpstr>
      <vt:lpstr>CMB </vt:lpstr>
      <vt:lpstr>CMB </vt:lpstr>
      <vt:lpstr>CMB </vt:lpstr>
      <vt:lpstr>CMB </vt:lpstr>
      <vt:lpstr>CMB </vt:lpstr>
      <vt:lpstr>Boltzmann equation: 0th order</vt:lpstr>
      <vt:lpstr>Boltzmann equation: 0th order</vt:lpstr>
      <vt:lpstr>Boltzmann equation: 1st order</vt:lpstr>
      <vt:lpstr>Boltzmann equation: 1st order</vt:lpstr>
      <vt:lpstr>Boltzmann equation: 1st order</vt:lpstr>
      <vt:lpstr>Electron-photon scattering: electron rest frame</vt:lpstr>
      <vt:lpstr>Electron-photon scattering: background frame</vt:lpstr>
      <vt:lpstr>Electron-photon scattering: background frame</vt:lpstr>
      <vt:lpstr>Boltzmann equation: 1st order</vt:lpstr>
      <vt:lpstr>Relation between photon fluid variables and CMB temperature multipoles</vt:lpstr>
      <vt:lpstr>Relation between photon fluid variables and CMB temperature multipoles</vt:lpstr>
      <vt:lpstr>Summary</vt:lpstr>
      <vt:lpstr>Summary</vt:lpstr>
      <vt:lpstr>Summary (continue) </vt:lpstr>
      <vt:lpstr>Summary of the perturbation equations</vt:lpstr>
      <vt:lpstr>Initial condition</vt:lpstr>
      <vt:lpstr>CMB temperature spectrum</vt:lpstr>
      <vt:lpstr>CMB temperature spectrum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rydell</dc:creator>
  <cp:lastModifiedBy>rydell</cp:lastModifiedBy>
  <cp:revision>92</cp:revision>
  <dcterms:created xsi:type="dcterms:W3CDTF">2023-10-25T12:03:05Z</dcterms:created>
  <dcterms:modified xsi:type="dcterms:W3CDTF">2023-11-22T22:05:58Z</dcterms:modified>
</cp:coreProperties>
</file>